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09" r:id="rId2"/>
    <p:sldId id="257" r:id="rId3"/>
    <p:sldId id="256" r:id="rId4"/>
    <p:sldId id="262" r:id="rId5"/>
    <p:sldId id="264" r:id="rId6"/>
    <p:sldId id="267" r:id="rId7"/>
    <p:sldId id="258" r:id="rId8"/>
    <p:sldId id="261" r:id="rId9"/>
    <p:sldId id="269" r:id="rId10"/>
    <p:sldId id="265" r:id="rId11"/>
    <p:sldId id="273" r:id="rId12"/>
    <p:sldId id="272" r:id="rId13"/>
    <p:sldId id="270" r:id="rId14"/>
    <p:sldId id="271" r:id="rId15"/>
    <p:sldId id="266" r:id="rId16"/>
    <p:sldId id="268" r:id="rId17"/>
    <p:sldId id="274" r:id="rId18"/>
    <p:sldId id="276" r:id="rId19"/>
    <p:sldId id="277" r:id="rId20"/>
    <p:sldId id="278" r:id="rId21"/>
    <p:sldId id="280" r:id="rId22"/>
    <p:sldId id="281" r:id="rId23"/>
    <p:sldId id="282" r:id="rId24"/>
    <p:sldId id="283" r:id="rId25"/>
    <p:sldId id="284" r:id="rId26"/>
    <p:sldId id="287" r:id="rId27"/>
    <p:sldId id="275" r:id="rId28"/>
    <p:sldId id="288" r:id="rId29"/>
    <p:sldId id="286" r:id="rId30"/>
    <p:sldId id="290" r:id="rId31"/>
    <p:sldId id="291" r:id="rId32"/>
    <p:sldId id="294"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94658"/>
  </p:normalViewPr>
  <p:slideViewPr>
    <p:cSldViewPr snapToGrid="0">
      <p:cViewPr varScale="1">
        <p:scale>
          <a:sx n="120" d="100"/>
          <a:sy n="120" d="100"/>
        </p:scale>
        <p:origin x="864" y="184"/>
      </p:cViewPr>
      <p:guideLst/>
    </p:cSldViewPr>
  </p:slideViewPr>
  <p:notesTextViewPr>
    <p:cViewPr>
      <p:scale>
        <a:sx n="1" d="1"/>
        <a:sy n="1" d="1"/>
      </p:scale>
      <p:origin x="0" y="0"/>
    </p:cViewPr>
  </p:notesTextViewPr>
  <p:notesViewPr>
    <p:cSldViewPr snapToGrid="0">
      <p:cViewPr varScale="1">
        <p:scale>
          <a:sx n="119" d="100"/>
          <a:sy n="119" d="100"/>
        </p:scale>
        <p:origin x="4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E51E1C10-D492-412D-B478-C8F945EB91AC}"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25ECEC99-F403-4CDF-B842-8FB37767AF4C}">
      <dgm:prSet/>
      <dgm:spPr/>
      <dgm:t>
        <a:bodyPr/>
        <a:lstStyle/>
        <a:p>
          <a:r>
            <a:rPr lang="en-US" b="1" i="1" dirty="0">
              <a:solidFill>
                <a:schemeClr val="bg1"/>
              </a:solidFill>
              <a:latin typeface="+mj-lt"/>
            </a:rPr>
            <a:t>Data Mining </a:t>
          </a:r>
        </a:p>
      </dgm:t>
    </dgm:pt>
    <dgm:pt modelId="{D2CFE173-A2D3-4461-9B81-1A949010C35B}" type="parTrans" cxnId="{27CCFFDC-71D9-414B-8097-1B86C644FB3D}">
      <dgm:prSet/>
      <dgm:spPr/>
      <dgm:t>
        <a:bodyPr/>
        <a:lstStyle/>
        <a:p>
          <a:endParaRPr lang="en-US"/>
        </a:p>
      </dgm:t>
    </dgm:pt>
    <dgm:pt modelId="{D2D416EA-A4C5-4B4B-B07E-DA12A1DDCE64}" type="sibTrans" cxnId="{27CCFFDC-71D9-414B-8097-1B86C644FB3D}">
      <dgm:prSet/>
      <dgm:spPr/>
      <dgm:t>
        <a:bodyPr/>
        <a:lstStyle/>
        <a:p>
          <a:endParaRPr lang="en-US"/>
        </a:p>
      </dgm:t>
    </dgm:pt>
    <dgm:pt modelId="{509516BF-C2CC-416D-8639-36B555240FB2}">
      <dgm:prSet/>
      <dgm:spPr/>
      <dgm:t>
        <a:bodyPr/>
        <a:lstStyle/>
        <a:p>
          <a:r>
            <a:rPr lang="en-US" b="1" i="1" dirty="0">
              <a:solidFill>
                <a:schemeClr val="bg1"/>
              </a:solidFill>
              <a:latin typeface="+mj-lt"/>
            </a:rPr>
            <a:t>Team Miners</a:t>
          </a:r>
        </a:p>
      </dgm:t>
    </dgm:pt>
    <dgm:pt modelId="{F2C703CC-5C45-48E8-80C0-7C95FCA0295E}" type="parTrans" cxnId="{3BFA1D22-EAA9-4433-B6E7-B5D17A6BA679}">
      <dgm:prSet/>
      <dgm:spPr/>
      <dgm:t>
        <a:bodyPr/>
        <a:lstStyle/>
        <a:p>
          <a:endParaRPr lang="en-US"/>
        </a:p>
      </dgm:t>
    </dgm:pt>
    <dgm:pt modelId="{67B1259B-2676-4E5C-9894-7306944E46FE}" type="sibTrans" cxnId="{3BFA1D22-EAA9-4433-B6E7-B5D17A6BA679}">
      <dgm:prSet/>
      <dgm:spPr/>
      <dgm:t>
        <a:bodyPr/>
        <a:lstStyle/>
        <a:p>
          <a:endParaRPr lang="en-US"/>
        </a:p>
      </dgm:t>
    </dgm:pt>
    <dgm:pt modelId="{26D34C72-2600-41ED-810F-1E73A4C6C60C}" type="pres">
      <dgm:prSet presAssocID="{E51E1C10-D492-412D-B478-C8F945EB91AC}" presName="root" presStyleCnt="0">
        <dgm:presLayoutVars>
          <dgm:dir/>
          <dgm:resizeHandles val="exact"/>
        </dgm:presLayoutVars>
      </dgm:prSet>
      <dgm:spPr/>
    </dgm:pt>
    <dgm:pt modelId="{ED9A178B-807D-4B5E-B845-649DB84A9196}" type="pres">
      <dgm:prSet presAssocID="{25ECEC99-F403-4CDF-B842-8FB37767AF4C}" presName="compNode" presStyleCnt="0"/>
      <dgm:spPr/>
    </dgm:pt>
    <dgm:pt modelId="{599CB4DA-AD0A-4D31-B7B4-93CC096B09C6}" type="pres">
      <dgm:prSet presAssocID="{25ECEC99-F403-4CDF-B842-8FB37767AF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08675DB-E38A-4B22-B5D1-05FB3159FF8D}" type="pres">
      <dgm:prSet presAssocID="{25ECEC99-F403-4CDF-B842-8FB37767AF4C}" presName="spaceRect" presStyleCnt="0"/>
      <dgm:spPr/>
    </dgm:pt>
    <dgm:pt modelId="{D8840CFA-B229-4E90-B5C8-311E5BA8622C}" type="pres">
      <dgm:prSet presAssocID="{25ECEC99-F403-4CDF-B842-8FB37767AF4C}" presName="textRect" presStyleLbl="revTx" presStyleIdx="0" presStyleCnt="2">
        <dgm:presLayoutVars>
          <dgm:chMax val="1"/>
          <dgm:chPref val="1"/>
        </dgm:presLayoutVars>
      </dgm:prSet>
      <dgm:spPr/>
    </dgm:pt>
    <dgm:pt modelId="{54CD52C3-0A78-496F-B556-2295C4B1E9F5}" type="pres">
      <dgm:prSet presAssocID="{D2D416EA-A4C5-4B4B-B07E-DA12A1DDCE64}" presName="sibTrans" presStyleCnt="0"/>
      <dgm:spPr/>
    </dgm:pt>
    <dgm:pt modelId="{C1FC941C-4C0B-4E39-BBC4-89A89B134759}" type="pres">
      <dgm:prSet presAssocID="{509516BF-C2CC-416D-8639-36B555240FB2}" presName="compNode" presStyleCnt="0"/>
      <dgm:spPr/>
    </dgm:pt>
    <dgm:pt modelId="{5B9CA9DE-7A87-48BA-9433-4DFB8DC9F1E5}" type="pres">
      <dgm:prSet presAssocID="{509516BF-C2CC-416D-8639-36B555240F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5EB9F84F-96C2-4995-9198-8763CAC52124}" type="pres">
      <dgm:prSet presAssocID="{509516BF-C2CC-416D-8639-36B555240FB2}" presName="spaceRect" presStyleCnt="0"/>
      <dgm:spPr/>
    </dgm:pt>
    <dgm:pt modelId="{9D435C4C-6B1B-4589-9CE5-AF49D3A33FD3}" type="pres">
      <dgm:prSet presAssocID="{509516BF-C2CC-416D-8639-36B555240FB2}" presName="textRect" presStyleLbl="revTx" presStyleIdx="1" presStyleCnt="2">
        <dgm:presLayoutVars>
          <dgm:chMax val="1"/>
          <dgm:chPref val="1"/>
        </dgm:presLayoutVars>
      </dgm:prSet>
      <dgm:spPr/>
    </dgm:pt>
  </dgm:ptLst>
  <dgm:cxnLst>
    <dgm:cxn modelId="{3BFA1D22-EAA9-4433-B6E7-B5D17A6BA679}" srcId="{E51E1C10-D492-412D-B478-C8F945EB91AC}" destId="{509516BF-C2CC-416D-8639-36B555240FB2}" srcOrd="1" destOrd="0" parTransId="{F2C703CC-5C45-48E8-80C0-7C95FCA0295E}" sibTransId="{67B1259B-2676-4E5C-9894-7306944E46FE}"/>
    <dgm:cxn modelId="{934DC85A-F19D-467A-9D4C-D49C9FB13BB2}" type="presOf" srcId="{509516BF-C2CC-416D-8639-36B555240FB2}" destId="{9D435C4C-6B1B-4589-9CE5-AF49D3A33FD3}" srcOrd="0" destOrd="0" presId="urn:microsoft.com/office/officeart/2018/2/layout/IconLabelList"/>
    <dgm:cxn modelId="{49A7EB9A-2A07-4153-94ED-443CD66E620B}" type="presOf" srcId="{E51E1C10-D492-412D-B478-C8F945EB91AC}" destId="{26D34C72-2600-41ED-810F-1E73A4C6C60C}" srcOrd="0" destOrd="0" presId="urn:microsoft.com/office/officeart/2018/2/layout/IconLabelList"/>
    <dgm:cxn modelId="{36327FC3-CCB2-4981-B366-8B25CD76E9F3}" type="presOf" srcId="{25ECEC99-F403-4CDF-B842-8FB37767AF4C}" destId="{D8840CFA-B229-4E90-B5C8-311E5BA8622C}" srcOrd="0" destOrd="0" presId="urn:microsoft.com/office/officeart/2018/2/layout/IconLabelList"/>
    <dgm:cxn modelId="{27CCFFDC-71D9-414B-8097-1B86C644FB3D}" srcId="{E51E1C10-D492-412D-B478-C8F945EB91AC}" destId="{25ECEC99-F403-4CDF-B842-8FB37767AF4C}" srcOrd="0" destOrd="0" parTransId="{D2CFE173-A2D3-4461-9B81-1A949010C35B}" sibTransId="{D2D416EA-A4C5-4B4B-B07E-DA12A1DDCE64}"/>
    <dgm:cxn modelId="{3085AA90-3A36-4DC6-ACCE-BA9116CC31CD}" type="presParOf" srcId="{26D34C72-2600-41ED-810F-1E73A4C6C60C}" destId="{ED9A178B-807D-4B5E-B845-649DB84A9196}" srcOrd="0" destOrd="0" presId="urn:microsoft.com/office/officeart/2018/2/layout/IconLabelList"/>
    <dgm:cxn modelId="{F9E213E8-F40E-4DCF-9B5D-68FBC8EA411C}" type="presParOf" srcId="{ED9A178B-807D-4B5E-B845-649DB84A9196}" destId="{599CB4DA-AD0A-4D31-B7B4-93CC096B09C6}" srcOrd="0" destOrd="0" presId="urn:microsoft.com/office/officeart/2018/2/layout/IconLabelList"/>
    <dgm:cxn modelId="{E971EBD5-466B-465B-86C3-03E6DFBEF8FD}" type="presParOf" srcId="{ED9A178B-807D-4B5E-B845-649DB84A9196}" destId="{808675DB-E38A-4B22-B5D1-05FB3159FF8D}" srcOrd="1" destOrd="0" presId="urn:microsoft.com/office/officeart/2018/2/layout/IconLabelList"/>
    <dgm:cxn modelId="{945A1C67-8E94-42B9-B263-A44D3A7B22A1}" type="presParOf" srcId="{ED9A178B-807D-4B5E-B845-649DB84A9196}" destId="{D8840CFA-B229-4E90-B5C8-311E5BA8622C}" srcOrd="2" destOrd="0" presId="urn:microsoft.com/office/officeart/2018/2/layout/IconLabelList"/>
    <dgm:cxn modelId="{4003A9F5-E113-442C-A4F3-92B69B7CFAFB}" type="presParOf" srcId="{26D34C72-2600-41ED-810F-1E73A4C6C60C}" destId="{54CD52C3-0A78-496F-B556-2295C4B1E9F5}" srcOrd="1" destOrd="0" presId="urn:microsoft.com/office/officeart/2018/2/layout/IconLabelList"/>
    <dgm:cxn modelId="{75FF648A-6BF8-4BD0-9E5A-0B23A04E714F}" type="presParOf" srcId="{26D34C72-2600-41ED-810F-1E73A4C6C60C}" destId="{C1FC941C-4C0B-4E39-BBC4-89A89B134759}" srcOrd="2" destOrd="0" presId="urn:microsoft.com/office/officeart/2018/2/layout/IconLabelList"/>
    <dgm:cxn modelId="{7EDDBDFD-C873-438C-802E-C85D1AA67F25}" type="presParOf" srcId="{C1FC941C-4C0B-4E39-BBC4-89A89B134759}" destId="{5B9CA9DE-7A87-48BA-9433-4DFB8DC9F1E5}" srcOrd="0" destOrd="0" presId="urn:microsoft.com/office/officeart/2018/2/layout/IconLabelList"/>
    <dgm:cxn modelId="{9D1B45E2-1CCA-4510-9D9E-0EDC732DD522}" type="presParOf" srcId="{C1FC941C-4C0B-4E39-BBC4-89A89B134759}" destId="{5EB9F84F-96C2-4995-9198-8763CAC52124}" srcOrd="1" destOrd="0" presId="urn:microsoft.com/office/officeart/2018/2/layout/IconLabelList"/>
    <dgm:cxn modelId="{B12C72F5-F2DA-4314-B7E9-3BF6651ACF2E}" type="presParOf" srcId="{C1FC941C-4C0B-4E39-BBC4-89A89B134759}" destId="{9D435C4C-6B1B-4589-9CE5-AF49D3A33FD3}" srcOrd="2" destOrd="0" presId="urn:microsoft.com/office/officeart/2018/2/layout/Icon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A50C7B-A5D1-48AF-8FE4-A4CFF3D7B1B1}"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4C9FB422-7ABD-4F09-B843-0032F912743E}">
      <dgm:prSet custT="1"/>
      <dgm:spPr/>
      <dgm:t>
        <a:bodyPr/>
        <a:lstStyle/>
        <a:p>
          <a:r>
            <a:rPr lang="en-US" sz="3200" b="1" dirty="0">
              <a:latin typeface="Times New Roman" panose="02020603050405020304" pitchFamily="18" charset="0"/>
              <a:cs typeface="Times New Roman" panose="02020603050405020304" pitchFamily="18" charset="0"/>
            </a:rPr>
            <a:t>Introduction</a:t>
          </a:r>
          <a:endParaRPr lang="en-US" sz="3200" dirty="0">
            <a:latin typeface="Times New Roman" panose="02020603050405020304" pitchFamily="18" charset="0"/>
            <a:cs typeface="Times New Roman" panose="02020603050405020304" pitchFamily="18" charset="0"/>
          </a:endParaRPr>
        </a:p>
      </dgm:t>
    </dgm:pt>
    <dgm:pt modelId="{A3A7C32C-3A9B-4685-A39F-72930519438C}" type="parTrans" cxnId="{A3A4C07F-A0D7-4843-B4B9-79E050F8BEE7}">
      <dgm:prSet/>
      <dgm:spPr/>
      <dgm:t>
        <a:bodyPr/>
        <a:lstStyle/>
        <a:p>
          <a:endParaRPr lang="en-US"/>
        </a:p>
      </dgm:t>
    </dgm:pt>
    <dgm:pt modelId="{6C804664-89FD-4311-B552-AB0079F707CE}" type="sibTrans" cxnId="{A3A4C07F-A0D7-4843-B4B9-79E050F8BEE7}">
      <dgm:prSet/>
      <dgm:spPr/>
      <dgm:t>
        <a:bodyPr/>
        <a:lstStyle/>
        <a:p>
          <a:endParaRPr lang="en-US"/>
        </a:p>
      </dgm:t>
    </dgm:pt>
    <dgm:pt modelId="{3D92D5F8-254C-4E0E-AB1C-207154B74CC4}">
      <dgm:prSet/>
      <dgm:spPr/>
      <dgm:t>
        <a:bodyPr/>
        <a:lstStyle/>
        <a:p>
          <a:r>
            <a:rPr lang="en-US" b="1" dirty="0">
              <a:solidFill>
                <a:schemeClr val="bg1"/>
              </a:solidFill>
              <a:latin typeface="Times New Roman" panose="02020603050405020304" pitchFamily="18" charset="0"/>
              <a:cs typeface="Times New Roman" panose="02020603050405020304" pitchFamily="18" charset="0"/>
            </a:rPr>
            <a:t>Focus on Traffic Safety</a:t>
          </a:r>
          <a:r>
            <a:rPr lang="en-US" dirty="0">
              <a:solidFill>
                <a:schemeClr val="bg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US Accidents Data Analysis project explores traffic accident patterns across the United States, aiming to uncover the primary causes of road incidents and identify geographical and temporal trends.</a:t>
          </a:r>
        </a:p>
      </dgm:t>
    </dgm:pt>
    <dgm:pt modelId="{FD498D26-22D5-4553-AAAA-600D39559F6D}" type="parTrans" cxnId="{9AD956AF-C129-42A8-BD84-92B76662EDF0}">
      <dgm:prSet/>
      <dgm:spPr/>
      <dgm:t>
        <a:bodyPr/>
        <a:lstStyle/>
        <a:p>
          <a:endParaRPr lang="en-US"/>
        </a:p>
      </dgm:t>
    </dgm:pt>
    <dgm:pt modelId="{A0FDE2DC-95D1-4796-B3AB-9C6548849101}" type="sibTrans" cxnId="{9AD956AF-C129-42A8-BD84-92B76662EDF0}">
      <dgm:prSet/>
      <dgm:spPr/>
      <dgm:t>
        <a:bodyPr/>
        <a:lstStyle/>
        <a:p>
          <a:endParaRPr lang="en-US"/>
        </a:p>
      </dgm:t>
    </dgm:pt>
    <dgm:pt modelId="{DE078D57-DB11-4077-8C61-BE22AED4C509}">
      <dgm:prSet/>
      <dgm:spPr/>
      <dgm:t>
        <a:bodyPr/>
        <a:lstStyle/>
        <a:p>
          <a:r>
            <a:rPr lang="en-US" b="1" dirty="0">
              <a:solidFill>
                <a:schemeClr val="bg1"/>
              </a:solidFill>
              <a:latin typeface="Times New Roman" panose="02020603050405020304" pitchFamily="18" charset="0"/>
              <a:cs typeface="Times New Roman" panose="02020603050405020304" pitchFamily="18" charset="0"/>
            </a:rPr>
            <a:t>Data Mining for Insights</a:t>
          </a:r>
          <a:r>
            <a:rPr lang="en-US" dirty="0">
              <a:solidFill>
                <a:schemeClr val="bg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applying data mining techniques like classification, clustering, and anomaly detection, the project identifies patterns and factors contributing to accidents</a:t>
          </a:r>
          <a:r>
            <a:rPr lang="en-US" dirty="0"/>
            <a:t>.</a:t>
          </a:r>
        </a:p>
      </dgm:t>
    </dgm:pt>
    <dgm:pt modelId="{948575CB-281C-45AB-886A-3E265C983A52}" type="parTrans" cxnId="{86F67A20-0604-4574-9A22-08D16B7D9D9D}">
      <dgm:prSet/>
      <dgm:spPr/>
      <dgm:t>
        <a:bodyPr/>
        <a:lstStyle/>
        <a:p>
          <a:endParaRPr lang="en-US"/>
        </a:p>
      </dgm:t>
    </dgm:pt>
    <dgm:pt modelId="{F5BA5BB4-6B55-4C76-A202-9BDEA03CB8BC}" type="sibTrans" cxnId="{86F67A20-0604-4574-9A22-08D16B7D9D9D}">
      <dgm:prSet/>
      <dgm:spPr/>
      <dgm:t>
        <a:bodyPr/>
        <a:lstStyle/>
        <a:p>
          <a:endParaRPr lang="en-US"/>
        </a:p>
      </dgm:t>
    </dgm:pt>
    <dgm:pt modelId="{DE8EE136-4865-47AC-990E-472494927991}">
      <dgm:prSet/>
      <dgm:spPr/>
      <dgm:t>
        <a:bodyPr/>
        <a:lstStyle/>
        <a:p>
          <a:r>
            <a:rPr lang="en-US" b="1" dirty="0">
              <a:solidFill>
                <a:schemeClr val="bg1"/>
              </a:solidFill>
              <a:latin typeface="Times New Roman" panose="02020603050405020304" pitchFamily="18" charset="0"/>
              <a:cs typeface="Times New Roman" panose="02020603050405020304" pitchFamily="18" charset="0"/>
            </a:rPr>
            <a:t>Comprehensive Dataset</a:t>
          </a:r>
          <a:r>
            <a:rPr lang="en-US" dirty="0">
              <a:solidFill>
                <a:schemeClr val="bg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analysis leverages a dataset of over </a:t>
          </a:r>
          <a:r>
            <a:rPr lang="en-US" b="1" dirty="0">
              <a:latin typeface="Times New Roman" panose="02020603050405020304" pitchFamily="18" charset="0"/>
              <a:cs typeface="Times New Roman" panose="02020603050405020304" pitchFamily="18" charset="0"/>
            </a:rPr>
            <a:t>7.7 million traffic accident records</a:t>
          </a:r>
          <a:r>
            <a:rPr lang="en-US" dirty="0">
              <a:latin typeface="Times New Roman" panose="02020603050405020304" pitchFamily="18" charset="0"/>
              <a:cs typeface="Times New Roman" panose="02020603050405020304" pitchFamily="18" charset="0"/>
            </a:rPr>
            <a:t> spanning </a:t>
          </a:r>
          <a:r>
            <a:rPr lang="en-US" b="1" dirty="0">
              <a:latin typeface="Times New Roman" panose="02020603050405020304" pitchFamily="18" charset="0"/>
              <a:cs typeface="Times New Roman" panose="02020603050405020304" pitchFamily="18" charset="0"/>
            </a:rPr>
            <a:t>49 states</a:t>
          </a:r>
          <a:r>
            <a:rPr lang="en-US" dirty="0">
              <a:latin typeface="Times New Roman" panose="02020603050405020304" pitchFamily="18" charset="0"/>
              <a:cs typeface="Times New Roman" panose="02020603050405020304" pitchFamily="18" charset="0"/>
            </a:rPr>
            <a:t> from </a:t>
          </a:r>
          <a:r>
            <a:rPr lang="en-US" b="1" dirty="0">
              <a:latin typeface="Times New Roman" panose="02020603050405020304" pitchFamily="18" charset="0"/>
              <a:cs typeface="Times New Roman" panose="02020603050405020304" pitchFamily="18" charset="0"/>
            </a:rPr>
            <a:t>February 2016 to March 2023</a:t>
          </a:r>
          <a:r>
            <a:rPr lang="en-US" dirty="0"/>
            <a:t>.</a:t>
          </a:r>
        </a:p>
      </dgm:t>
    </dgm:pt>
    <dgm:pt modelId="{64C85D7F-4C18-4618-8815-59FC760DF278}" type="parTrans" cxnId="{0BE128E6-7E6D-4CDE-BBAD-DCB2B9031099}">
      <dgm:prSet/>
      <dgm:spPr/>
      <dgm:t>
        <a:bodyPr/>
        <a:lstStyle/>
        <a:p>
          <a:endParaRPr lang="en-US"/>
        </a:p>
      </dgm:t>
    </dgm:pt>
    <dgm:pt modelId="{5832369A-C083-41A4-B2DB-02BA5AB34DE3}" type="sibTrans" cxnId="{0BE128E6-7E6D-4CDE-BBAD-DCB2B9031099}">
      <dgm:prSet/>
      <dgm:spPr/>
      <dgm:t>
        <a:bodyPr/>
        <a:lstStyle/>
        <a:p>
          <a:endParaRPr lang="en-US"/>
        </a:p>
      </dgm:t>
    </dgm:pt>
    <dgm:pt modelId="{FA1DDE5E-3784-4C95-A39A-6D1A9CE25206}">
      <dgm:prSet/>
      <dgm:spPr/>
      <dgm:t>
        <a:bodyPr/>
        <a:lstStyle/>
        <a:p>
          <a:pPr algn="l"/>
          <a:r>
            <a:rPr lang="en-US" b="1" dirty="0">
              <a:solidFill>
                <a:schemeClr val="bg1"/>
              </a:solidFill>
              <a:latin typeface="Times New Roman" panose="02020603050405020304" pitchFamily="18" charset="0"/>
              <a:cs typeface="Times New Roman" panose="02020603050405020304" pitchFamily="18" charset="0"/>
            </a:rPr>
            <a:t>Predictive Modeling</a:t>
          </a:r>
          <a:r>
            <a:rPr lang="en-US" dirty="0">
              <a:solidFill>
                <a:schemeClr val="bg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project develops predictive models to estimate the probability of accidents based on various parameters, enabling proactive strategies for risk mitigation.</a:t>
          </a:r>
        </a:p>
      </dgm:t>
    </dgm:pt>
    <dgm:pt modelId="{A1DDE4E5-E740-4242-B2DD-E93F1E5CD224}" type="parTrans" cxnId="{12B8A01C-97D4-449E-8959-133C152E5F60}">
      <dgm:prSet/>
      <dgm:spPr/>
      <dgm:t>
        <a:bodyPr/>
        <a:lstStyle/>
        <a:p>
          <a:endParaRPr lang="en-US"/>
        </a:p>
      </dgm:t>
    </dgm:pt>
    <dgm:pt modelId="{9DFA3E0C-E0F2-4613-AE14-29801488DB61}" type="sibTrans" cxnId="{12B8A01C-97D4-449E-8959-133C152E5F60}">
      <dgm:prSet/>
      <dgm:spPr/>
      <dgm:t>
        <a:bodyPr/>
        <a:lstStyle/>
        <a:p>
          <a:endParaRPr lang="en-US"/>
        </a:p>
      </dgm:t>
    </dgm:pt>
    <dgm:pt modelId="{42278ECA-199E-4480-8604-893059FE1E99}">
      <dgm:prSet/>
      <dgm:spPr/>
      <dgm:t>
        <a:bodyPr/>
        <a:lstStyle/>
        <a:p>
          <a:pPr algn="l"/>
          <a:r>
            <a:rPr lang="en-US" b="1" dirty="0">
              <a:solidFill>
                <a:schemeClr val="bg1"/>
              </a:solidFill>
              <a:latin typeface="Times New Roman" panose="02020603050405020304" pitchFamily="18" charset="0"/>
              <a:cs typeface="Times New Roman" panose="02020603050405020304" pitchFamily="18" charset="0"/>
            </a:rPr>
            <a:t>Actionable Insights</a:t>
          </a:r>
          <a:r>
            <a:rPr lang="en-US" dirty="0">
              <a:solidFill>
                <a:schemeClr val="bg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Insights derived from the models can inform strategies for accident prevention, including recommendations for policymakers, urban planners, and transportation authorities.</a:t>
          </a:r>
        </a:p>
      </dgm:t>
    </dgm:pt>
    <dgm:pt modelId="{5FA55B00-9362-4E59-9F6A-962980B2F50C}" type="parTrans" cxnId="{C47C52F8-2B35-49F8-92DF-F55997BE67BC}">
      <dgm:prSet/>
      <dgm:spPr/>
      <dgm:t>
        <a:bodyPr/>
        <a:lstStyle/>
        <a:p>
          <a:endParaRPr lang="en-US"/>
        </a:p>
      </dgm:t>
    </dgm:pt>
    <dgm:pt modelId="{91315986-696E-4A63-9873-08ABFF717202}" type="sibTrans" cxnId="{C47C52F8-2B35-49F8-92DF-F55997BE67BC}">
      <dgm:prSet/>
      <dgm:spPr/>
      <dgm:t>
        <a:bodyPr/>
        <a:lstStyle/>
        <a:p>
          <a:endParaRPr lang="en-US"/>
        </a:p>
      </dgm:t>
    </dgm:pt>
    <dgm:pt modelId="{5ACDFBE8-EE98-4C30-AE8F-48F29EE82B0E}">
      <dgm:prSet/>
      <dgm:spPr/>
      <dgm:t>
        <a:bodyPr/>
        <a:lstStyle/>
        <a:p>
          <a:pPr algn="l"/>
          <a:r>
            <a:rPr lang="en-US" b="1" dirty="0">
              <a:solidFill>
                <a:schemeClr val="bg1"/>
              </a:solidFill>
              <a:latin typeface="Times New Roman" panose="02020603050405020304" pitchFamily="18" charset="0"/>
              <a:cs typeface="Times New Roman" panose="02020603050405020304" pitchFamily="18" charset="0"/>
            </a:rPr>
            <a:t>Goal</a:t>
          </a:r>
          <a:r>
            <a:rPr lang="en-US" dirty="0">
              <a:solidFill>
                <a:schemeClr val="bg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enhance road safety, reduce accident frequencies, and minimize their impact on public health and infrastructure through data-driven decision-making.</a:t>
          </a:r>
        </a:p>
      </dgm:t>
    </dgm:pt>
    <dgm:pt modelId="{0E4EA48C-4597-48CF-9848-989FC4A5E6C8}" type="parTrans" cxnId="{74865CAD-8EF0-4D44-83FB-B54BE605C011}">
      <dgm:prSet/>
      <dgm:spPr/>
      <dgm:t>
        <a:bodyPr/>
        <a:lstStyle/>
        <a:p>
          <a:endParaRPr lang="en-US"/>
        </a:p>
      </dgm:t>
    </dgm:pt>
    <dgm:pt modelId="{EC054B8A-F8CD-43E2-A5ED-44F9F1F548FA}" type="sibTrans" cxnId="{74865CAD-8EF0-4D44-83FB-B54BE605C011}">
      <dgm:prSet/>
      <dgm:spPr/>
      <dgm:t>
        <a:bodyPr/>
        <a:lstStyle/>
        <a:p>
          <a:endParaRPr lang="en-US"/>
        </a:p>
      </dgm:t>
    </dgm:pt>
    <dgm:pt modelId="{40F1C528-463C-0C44-8C1A-FF1C6241D21D}" type="pres">
      <dgm:prSet presAssocID="{83A50C7B-A5D1-48AF-8FE4-A4CFF3D7B1B1}" presName="diagram" presStyleCnt="0">
        <dgm:presLayoutVars>
          <dgm:dir/>
          <dgm:resizeHandles val="exact"/>
        </dgm:presLayoutVars>
      </dgm:prSet>
      <dgm:spPr/>
    </dgm:pt>
    <dgm:pt modelId="{BFF9259F-BA04-B848-9975-1797CBA90BCD}" type="pres">
      <dgm:prSet presAssocID="{4C9FB422-7ABD-4F09-B843-0032F912743E}" presName="node" presStyleLbl="node1" presStyleIdx="0" presStyleCnt="7" custScaleX="243041" custLinFactNeighborX="57832" custLinFactNeighborY="2831">
        <dgm:presLayoutVars>
          <dgm:bulletEnabled val="1"/>
        </dgm:presLayoutVars>
      </dgm:prSet>
      <dgm:spPr/>
    </dgm:pt>
    <dgm:pt modelId="{96922C62-2EF1-BD40-A0A6-93DE245D113A}" type="pres">
      <dgm:prSet presAssocID="{6C804664-89FD-4311-B552-AB0079F707CE}" presName="sibTrans" presStyleCnt="0"/>
      <dgm:spPr/>
    </dgm:pt>
    <dgm:pt modelId="{60D463D7-F0AB-F644-BCA2-1B85887B4832}" type="pres">
      <dgm:prSet presAssocID="{3D92D5F8-254C-4E0E-AB1C-207154B74CC4}" presName="node" presStyleLbl="node1" presStyleIdx="1" presStyleCnt="7" custLinFactX="-100000" custLinFactY="21050" custLinFactNeighborX="-135242" custLinFactNeighborY="100000">
        <dgm:presLayoutVars>
          <dgm:bulletEnabled val="1"/>
        </dgm:presLayoutVars>
      </dgm:prSet>
      <dgm:spPr/>
    </dgm:pt>
    <dgm:pt modelId="{C82A3FD7-B998-714D-98C6-F4E549E597C6}" type="pres">
      <dgm:prSet presAssocID="{A0FDE2DC-95D1-4796-B3AB-9C6548849101}" presName="sibTrans" presStyleCnt="0"/>
      <dgm:spPr/>
    </dgm:pt>
    <dgm:pt modelId="{C8F37154-50E3-6F4C-B5EF-2CCF9609C03A}" type="pres">
      <dgm:prSet presAssocID="{DE078D57-DB11-4077-8C61-BE22AED4C509}" presName="node" presStyleLbl="node1" presStyleIdx="2" presStyleCnt="7" custLinFactX="9145" custLinFactNeighborX="100000" custLinFactNeighborY="2831">
        <dgm:presLayoutVars>
          <dgm:bulletEnabled val="1"/>
        </dgm:presLayoutVars>
      </dgm:prSet>
      <dgm:spPr/>
    </dgm:pt>
    <dgm:pt modelId="{D6D6B89F-D8D1-4A40-ADE1-BDFA3E3F1229}" type="pres">
      <dgm:prSet presAssocID="{F5BA5BB4-6B55-4C76-A202-9BDEA03CB8BC}" presName="sibTrans" presStyleCnt="0"/>
      <dgm:spPr/>
    </dgm:pt>
    <dgm:pt modelId="{C1C8679F-33C2-A74E-B8F3-B167E780A7C7}" type="pres">
      <dgm:prSet presAssocID="{DE8EE136-4865-47AC-990E-472494927991}" presName="node" presStyleLbl="node1" presStyleIdx="3" presStyleCnt="7" custLinFactX="9995" custLinFactNeighborX="100000" custLinFactNeighborY="3539">
        <dgm:presLayoutVars>
          <dgm:bulletEnabled val="1"/>
        </dgm:presLayoutVars>
      </dgm:prSet>
      <dgm:spPr/>
    </dgm:pt>
    <dgm:pt modelId="{4FEC51EB-FDC7-E74A-A77B-E775604154B9}" type="pres">
      <dgm:prSet presAssocID="{5832369A-C083-41A4-B2DB-02BA5AB34DE3}" presName="sibTrans" presStyleCnt="0"/>
      <dgm:spPr/>
    </dgm:pt>
    <dgm:pt modelId="{72897B8F-5A7F-6444-9BA4-360CE470B2B7}" type="pres">
      <dgm:prSet presAssocID="{FA1DDE5E-3784-4C95-A39A-6D1A9CE25206}" presName="node" presStyleLbl="node1" presStyleIdx="4" presStyleCnt="7" custLinFactX="-100000" custLinFactY="16082" custLinFactNeighborX="-119564" custLinFactNeighborY="100000">
        <dgm:presLayoutVars>
          <dgm:bulletEnabled val="1"/>
        </dgm:presLayoutVars>
      </dgm:prSet>
      <dgm:spPr/>
    </dgm:pt>
    <dgm:pt modelId="{8CC17AC9-80C8-2645-9DA3-EB4583147088}" type="pres">
      <dgm:prSet presAssocID="{9DFA3E0C-E0F2-4613-AE14-29801488DB61}" presName="sibTrans" presStyleCnt="0"/>
      <dgm:spPr/>
    </dgm:pt>
    <dgm:pt modelId="{12992FB0-5085-8E43-B1CA-CACD05C61735}" type="pres">
      <dgm:prSet presAssocID="{42278ECA-199E-4480-8604-893059FE1E99}" presName="node" presStyleLbl="node1" presStyleIdx="5" presStyleCnt="7" custLinFactNeighborX="54785" custLinFactNeighborY="2123">
        <dgm:presLayoutVars>
          <dgm:bulletEnabled val="1"/>
        </dgm:presLayoutVars>
      </dgm:prSet>
      <dgm:spPr/>
    </dgm:pt>
    <dgm:pt modelId="{AA9D2C4B-3A09-7143-AB21-48F83C5A5FA5}" type="pres">
      <dgm:prSet presAssocID="{91315986-696E-4A63-9873-08ABFF717202}" presName="sibTrans" presStyleCnt="0"/>
      <dgm:spPr/>
    </dgm:pt>
    <dgm:pt modelId="{B9499059-721D-5C45-9ACE-C542AAA53C13}" type="pres">
      <dgm:prSet presAssocID="{5ACDFBE8-EE98-4C30-AE8F-48F29EE82B0E}" presName="node" presStyleLbl="node1" presStyleIdx="6" presStyleCnt="7" custLinFactNeighborX="56908">
        <dgm:presLayoutVars>
          <dgm:bulletEnabled val="1"/>
        </dgm:presLayoutVars>
      </dgm:prSet>
      <dgm:spPr/>
    </dgm:pt>
  </dgm:ptLst>
  <dgm:cxnLst>
    <dgm:cxn modelId="{D4AD6B03-828F-4A49-8886-24CABE1FF3A8}" type="presOf" srcId="{5ACDFBE8-EE98-4C30-AE8F-48F29EE82B0E}" destId="{B9499059-721D-5C45-9ACE-C542AAA53C13}" srcOrd="0" destOrd="0" presId="urn:microsoft.com/office/officeart/2005/8/layout/default"/>
    <dgm:cxn modelId="{12B8A01C-97D4-449E-8959-133C152E5F60}" srcId="{83A50C7B-A5D1-48AF-8FE4-A4CFF3D7B1B1}" destId="{FA1DDE5E-3784-4C95-A39A-6D1A9CE25206}" srcOrd="4" destOrd="0" parTransId="{A1DDE4E5-E740-4242-B2DD-E93F1E5CD224}" sibTransId="{9DFA3E0C-E0F2-4613-AE14-29801488DB61}"/>
    <dgm:cxn modelId="{86F67A20-0604-4574-9A22-08D16B7D9D9D}" srcId="{83A50C7B-A5D1-48AF-8FE4-A4CFF3D7B1B1}" destId="{DE078D57-DB11-4077-8C61-BE22AED4C509}" srcOrd="2" destOrd="0" parTransId="{948575CB-281C-45AB-886A-3E265C983A52}" sibTransId="{F5BA5BB4-6B55-4C76-A202-9BDEA03CB8BC}"/>
    <dgm:cxn modelId="{99FDA863-E9D8-074B-A38F-A0C466A73D78}" type="presOf" srcId="{83A50C7B-A5D1-48AF-8FE4-A4CFF3D7B1B1}" destId="{40F1C528-463C-0C44-8C1A-FF1C6241D21D}" srcOrd="0" destOrd="0" presId="urn:microsoft.com/office/officeart/2005/8/layout/default"/>
    <dgm:cxn modelId="{A3A4C07F-A0D7-4843-B4B9-79E050F8BEE7}" srcId="{83A50C7B-A5D1-48AF-8FE4-A4CFF3D7B1B1}" destId="{4C9FB422-7ABD-4F09-B843-0032F912743E}" srcOrd="0" destOrd="0" parTransId="{A3A7C32C-3A9B-4685-A39F-72930519438C}" sibTransId="{6C804664-89FD-4311-B552-AB0079F707CE}"/>
    <dgm:cxn modelId="{F8322384-5469-0F40-90D0-91E8F1BBEEC2}" type="presOf" srcId="{FA1DDE5E-3784-4C95-A39A-6D1A9CE25206}" destId="{72897B8F-5A7F-6444-9BA4-360CE470B2B7}" srcOrd="0" destOrd="0" presId="urn:microsoft.com/office/officeart/2005/8/layout/default"/>
    <dgm:cxn modelId="{74865CAD-8EF0-4D44-83FB-B54BE605C011}" srcId="{83A50C7B-A5D1-48AF-8FE4-A4CFF3D7B1B1}" destId="{5ACDFBE8-EE98-4C30-AE8F-48F29EE82B0E}" srcOrd="6" destOrd="0" parTransId="{0E4EA48C-4597-48CF-9848-989FC4A5E6C8}" sibTransId="{EC054B8A-F8CD-43E2-A5ED-44F9F1F548FA}"/>
    <dgm:cxn modelId="{9AD956AF-C129-42A8-BD84-92B76662EDF0}" srcId="{83A50C7B-A5D1-48AF-8FE4-A4CFF3D7B1B1}" destId="{3D92D5F8-254C-4E0E-AB1C-207154B74CC4}" srcOrd="1" destOrd="0" parTransId="{FD498D26-22D5-4553-AAAA-600D39559F6D}" sibTransId="{A0FDE2DC-95D1-4796-B3AB-9C6548849101}"/>
    <dgm:cxn modelId="{F1494AB9-B68E-6549-9737-03BD3D5BAB6F}" type="presOf" srcId="{3D92D5F8-254C-4E0E-AB1C-207154B74CC4}" destId="{60D463D7-F0AB-F644-BCA2-1B85887B4832}" srcOrd="0" destOrd="0" presId="urn:microsoft.com/office/officeart/2005/8/layout/default"/>
    <dgm:cxn modelId="{0A37F3C4-802D-654F-90F1-8E35410DE136}" type="presOf" srcId="{4C9FB422-7ABD-4F09-B843-0032F912743E}" destId="{BFF9259F-BA04-B848-9975-1797CBA90BCD}" srcOrd="0" destOrd="0" presId="urn:microsoft.com/office/officeart/2005/8/layout/default"/>
    <dgm:cxn modelId="{6ACFCBD0-A595-5045-8C11-0B380075F460}" type="presOf" srcId="{DE8EE136-4865-47AC-990E-472494927991}" destId="{C1C8679F-33C2-A74E-B8F3-B167E780A7C7}" srcOrd="0" destOrd="0" presId="urn:microsoft.com/office/officeart/2005/8/layout/default"/>
    <dgm:cxn modelId="{87B109D6-05F8-C64E-8920-C8D5F360BF2A}" type="presOf" srcId="{DE078D57-DB11-4077-8C61-BE22AED4C509}" destId="{C8F37154-50E3-6F4C-B5EF-2CCF9609C03A}" srcOrd="0" destOrd="0" presId="urn:microsoft.com/office/officeart/2005/8/layout/default"/>
    <dgm:cxn modelId="{0F563AD7-94FF-3644-BF28-77355286852F}" type="presOf" srcId="{42278ECA-199E-4480-8604-893059FE1E99}" destId="{12992FB0-5085-8E43-B1CA-CACD05C61735}" srcOrd="0" destOrd="0" presId="urn:microsoft.com/office/officeart/2005/8/layout/default"/>
    <dgm:cxn modelId="{0BE128E6-7E6D-4CDE-BBAD-DCB2B9031099}" srcId="{83A50C7B-A5D1-48AF-8FE4-A4CFF3D7B1B1}" destId="{DE8EE136-4865-47AC-990E-472494927991}" srcOrd="3" destOrd="0" parTransId="{64C85D7F-4C18-4618-8815-59FC760DF278}" sibTransId="{5832369A-C083-41A4-B2DB-02BA5AB34DE3}"/>
    <dgm:cxn modelId="{C47C52F8-2B35-49F8-92DF-F55997BE67BC}" srcId="{83A50C7B-A5D1-48AF-8FE4-A4CFF3D7B1B1}" destId="{42278ECA-199E-4480-8604-893059FE1E99}" srcOrd="5" destOrd="0" parTransId="{5FA55B00-9362-4E59-9F6A-962980B2F50C}" sibTransId="{91315986-696E-4A63-9873-08ABFF717202}"/>
    <dgm:cxn modelId="{3AEAE301-8A00-B449-B5ED-AFDAD9B9CB49}" type="presParOf" srcId="{40F1C528-463C-0C44-8C1A-FF1C6241D21D}" destId="{BFF9259F-BA04-B848-9975-1797CBA90BCD}" srcOrd="0" destOrd="0" presId="urn:microsoft.com/office/officeart/2005/8/layout/default"/>
    <dgm:cxn modelId="{9CE0C60B-9F7E-0B45-BC68-B12BFD0776FF}" type="presParOf" srcId="{40F1C528-463C-0C44-8C1A-FF1C6241D21D}" destId="{96922C62-2EF1-BD40-A0A6-93DE245D113A}" srcOrd="1" destOrd="0" presId="urn:microsoft.com/office/officeart/2005/8/layout/default"/>
    <dgm:cxn modelId="{C7C9C190-0B4B-C941-8E54-D3CA4C1E012D}" type="presParOf" srcId="{40F1C528-463C-0C44-8C1A-FF1C6241D21D}" destId="{60D463D7-F0AB-F644-BCA2-1B85887B4832}" srcOrd="2" destOrd="0" presId="urn:microsoft.com/office/officeart/2005/8/layout/default"/>
    <dgm:cxn modelId="{C865BE84-85F5-0E48-B9C7-C18710ABCB48}" type="presParOf" srcId="{40F1C528-463C-0C44-8C1A-FF1C6241D21D}" destId="{C82A3FD7-B998-714D-98C6-F4E549E597C6}" srcOrd="3" destOrd="0" presId="urn:microsoft.com/office/officeart/2005/8/layout/default"/>
    <dgm:cxn modelId="{09F6AB31-D51B-F04F-BBE4-5B4181B3E0C6}" type="presParOf" srcId="{40F1C528-463C-0C44-8C1A-FF1C6241D21D}" destId="{C8F37154-50E3-6F4C-B5EF-2CCF9609C03A}" srcOrd="4" destOrd="0" presId="urn:microsoft.com/office/officeart/2005/8/layout/default"/>
    <dgm:cxn modelId="{5EE830D6-9302-AE4D-A6B4-755815E1C5F4}" type="presParOf" srcId="{40F1C528-463C-0C44-8C1A-FF1C6241D21D}" destId="{D6D6B89F-D8D1-4A40-ADE1-BDFA3E3F1229}" srcOrd="5" destOrd="0" presId="urn:microsoft.com/office/officeart/2005/8/layout/default"/>
    <dgm:cxn modelId="{647E552B-5BC8-9148-9D81-8DB55E51DED6}" type="presParOf" srcId="{40F1C528-463C-0C44-8C1A-FF1C6241D21D}" destId="{C1C8679F-33C2-A74E-B8F3-B167E780A7C7}" srcOrd="6" destOrd="0" presId="urn:microsoft.com/office/officeart/2005/8/layout/default"/>
    <dgm:cxn modelId="{65AE6ACE-554B-5443-B0AF-AF3DA2F9104C}" type="presParOf" srcId="{40F1C528-463C-0C44-8C1A-FF1C6241D21D}" destId="{4FEC51EB-FDC7-E74A-A77B-E775604154B9}" srcOrd="7" destOrd="0" presId="urn:microsoft.com/office/officeart/2005/8/layout/default"/>
    <dgm:cxn modelId="{9562427C-D58E-6C48-922C-F7F9E2E6B704}" type="presParOf" srcId="{40F1C528-463C-0C44-8C1A-FF1C6241D21D}" destId="{72897B8F-5A7F-6444-9BA4-360CE470B2B7}" srcOrd="8" destOrd="0" presId="urn:microsoft.com/office/officeart/2005/8/layout/default"/>
    <dgm:cxn modelId="{E00210B8-1595-2E42-9953-CEC8543270A3}" type="presParOf" srcId="{40F1C528-463C-0C44-8C1A-FF1C6241D21D}" destId="{8CC17AC9-80C8-2645-9DA3-EB4583147088}" srcOrd="9" destOrd="0" presId="urn:microsoft.com/office/officeart/2005/8/layout/default"/>
    <dgm:cxn modelId="{597E16F0-FDAB-1041-A93E-842DEC061A35}" type="presParOf" srcId="{40F1C528-463C-0C44-8C1A-FF1C6241D21D}" destId="{12992FB0-5085-8E43-B1CA-CACD05C61735}" srcOrd="10" destOrd="0" presId="urn:microsoft.com/office/officeart/2005/8/layout/default"/>
    <dgm:cxn modelId="{D36B5C22-0F51-534F-BC27-2B806E70E68A}" type="presParOf" srcId="{40F1C528-463C-0C44-8C1A-FF1C6241D21D}" destId="{AA9D2C4B-3A09-7143-AB21-48F83C5A5FA5}" srcOrd="11" destOrd="0" presId="urn:microsoft.com/office/officeart/2005/8/layout/default"/>
    <dgm:cxn modelId="{EB6EFFC9-E66F-E847-A1CA-0DD830E20F76}" type="presParOf" srcId="{40F1C528-463C-0C44-8C1A-FF1C6241D21D}" destId="{B9499059-721D-5C45-9ACE-C542AAA53C13}"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459F72-2129-47D9-8FC2-FF8F53C7B8A4}"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2A7675FB-EA9C-4AC2-9D72-2CD53392C578}">
      <dgm:prSet/>
      <dgm:spPr/>
      <dgm:t>
        <a:bodyPr/>
        <a:lstStyle/>
        <a:p>
          <a:pPr>
            <a:lnSpc>
              <a:spcPct val="100000"/>
            </a:lnSpc>
            <a:defRPr cap="all"/>
          </a:pPr>
          <a:r>
            <a:rPr lang="en-US"/>
            <a:t>A</a:t>
          </a:r>
          <a:r>
            <a:rPr lang="en-US" b="0" i="0" baseline="0"/>
            <a:t>nalysis of US Accidents dataset revealed key factors influencing accident frequency and severity, including weather, time of day, and location.</a:t>
          </a:r>
          <a:endParaRPr lang="en-US"/>
        </a:p>
      </dgm:t>
    </dgm:pt>
    <dgm:pt modelId="{7E16DD7D-87E7-4D6E-B7C8-0D3B4AFCAB0F}" type="parTrans" cxnId="{872AEB21-4443-4E93-933C-BDE5AB450417}">
      <dgm:prSet/>
      <dgm:spPr/>
      <dgm:t>
        <a:bodyPr/>
        <a:lstStyle/>
        <a:p>
          <a:endParaRPr lang="en-US"/>
        </a:p>
      </dgm:t>
    </dgm:pt>
    <dgm:pt modelId="{AA9BCF75-ABB5-4E9B-A2F4-E374434C7F4E}" type="sibTrans" cxnId="{872AEB21-4443-4E93-933C-BDE5AB450417}">
      <dgm:prSet/>
      <dgm:spPr/>
      <dgm:t>
        <a:bodyPr/>
        <a:lstStyle/>
        <a:p>
          <a:endParaRPr lang="en-US"/>
        </a:p>
      </dgm:t>
    </dgm:pt>
    <dgm:pt modelId="{FED29517-9B06-4E78-8EE4-9CF6D20DBDD9}">
      <dgm:prSet/>
      <dgm:spPr/>
      <dgm:t>
        <a:bodyPr/>
        <a:lstStyle/>
        <a:p>
          <a:pPr>
            <a:lnSpc>
              <a:spcPct val="100000"/>
            </a:lnSpc>
            <a:defRPr cap="all"/>
          </a:pPr>
          <a:r>
            <a:rPr lang="en-US" b="0" i="0" baseline="0"/>
            <a:t>High accident rates observed during peak traffic hours and adverse weather conditions suggest need for targeted interventions.</a:t>
          </a:r>
          <a:endParaRPr lang="en-US"/>
        </a:p>
      </dgm:t>
    </dgm:pt>
    <dgm:pt modelId="{C73F3AF5-FBD5-4896-B20B-626A8C361DA3}" type="parTrans" cxnId="{788E5794-543E-4A31-86EA-4C6A512D5DC7}">
      <dgm:prSet/>
      <dgm:spPr/>
      <dgm:t>
        <a:bodyPr/>
        <a:lstStyle/>
        <a:p>
          <a:endParaRPr lang="en-US"/>
        </a:p>
      </dgm:t>
    </dgm:pt>
    <dgm:pt modelId="{648784A1-47E4-4159-ACD8-D431F92A5763}" type="sibTrans" cxnId="{788E5794-543E-4A31-86EA-4C6A512D5DC7}">
      <dgm:prSet/>
      <dgm:spPr/>
      <dgm:t>
        <a:bodyPr/>
        <a:lstStyle/>
        <a:p>
          <a:endParaRPr lang="en-US"/>
        </a:p>
      </dgm:t>
    </dgm:pt>
    <dgm:pt modelId="{0C2795FD-1857-460D-B0ED-F4E2DB90DD4A}">
      <dgm:prSet/>
      <dgm:spPr/>
      <dgm:t>
        <a:bodyPr/>
        <a:lstStyle/>
        <a:p>
          <a:pPr>
            <a:lnSpc>
              <a:spcPct val="100000"/>
            </a:lnSpc>
            <a:defRPr cap="all"/>
          </a:pPr>
          <a:r>
            <a:rPr lang="en-US"/>
            <a:t>Binary classification simplifies prediction and is ideal for high-level decision-making.</a:t>
          </a:r>
        </a:p>
      </dgm:t>
    </dgm:pt>
    <dgm:pt modelId="{1A1A3D00-1D57-4805-A2B6-0566712B3CDD}" type="parTrans" cxnId="{8EF3FBE4-4EBA-4B7C-AAB8-BA69E4EDC034}">
      <dgm:prSet/>
      <dgm:spPr/>
      <dgm:t>
        <a:bodyPr/>
        <a:lstStyle/>
        <a:p>
          <a:endParaRPr lang="en-US"/>
        </a:p>
      </dgm:t>
    </dgm:pt>
    <dgm:pt modelId="{B94DEC13-9035-4C7F-99DB-E4AAF0D819A6}" type="sibTrans" cxnId="{8EF3FBE4-4EBA-4B7C-AAB8-BA69E4EDC034}">
      <dgm:prSet/>
      <dgm:spPr/>
      <dgm:t>
        <a:bodyPr/>
        <a:lstStyle/>
        <a:p>
          <a:endParaRPr lang="en-US"/>
        </a:p>
      </dgm:t>
    </dgm:pt>
    <dgm:pt modelId="{C684EAF6-202A-459D-8B84-372B2A88D92A}">
      <dgm:prSet/>
      <dgm:spPr/>
      <dgm:t>
        <a:bodyPr/>
        <a:lstStyle/>
        <a:p>
          <a:pPr>
            <a:lnSpc>
              <a:spcPct val="100000"/>
            </a:lnSpc>
            <a:defRPr cap="all"/>
          </a:pPr>
          <a:r>
            <a:rPr lang="en-US"/>
            <a:t>Multiclass classification provides detailed insights into accident severity levels, beneficial for targeted interventions.</a:t>
          </a:r>
        </a:p>
      </dgm:t>
    </dgm:pt>
    <dgm:pt modelId="{3176EACE-C4B8-4262-8A95-68B24396B766}" type="parTrans" cxnId="{72B51AC6-1B7A-4DF9-8527-314D08287740}">
      <dgm:prSet/>
      <dgm:spPr/>
      <dgm:t>
        <a:bodyPr/>
        <a:lstStyle/>
        <a:p>
          <a:endParaRPr lang="en-US"/>
        </a:p>
      </dgm:t>
    </dgm:pt>
    <dgm:pt modelId="{DBA893BE-D2A0-4273-87C2-A38E36B6ABD7}" type="sibTrans" cxnId="{72B51AC6-1B7A-4DF9-8527-314D08287740}">
      <dgm:prSet/>
      <dgm:spPr/>
      <dgm:t>
        <a:bodyPr/>
        <a:lstStyle/>
        <a:p>
          <a:endParaRPr lang="en-US"/>
        </a:p>
      </dgm:t>
    </dgm:pt>
    <dgm:pt modelId="{6E12FA42-A26C-45E3-A165-308F3F251426}" type="pres">
      <dgm:prSet presAssocID="{7C459F72-2129-47D9-8FC2-FF8F53C7B8A4}" presName="root" presStyleCnt="0">
        <dgm:presLayoutVars>
          <dgm:dir/>
          <dgm:resizeHandles val="exact"/>
        </dgm:presLayoutVars>
      </dgm:prSet>
      <dgm:spPr/>
    </dgm:pt>
    <dgm:pt modelId="{240048F0-BF73-401E-B9DE-AA869346D623}" type="pres">
      <dgm:prSet presAssocID="{2A7675FB-EA9C-4AC2-9D72-2CD53392C578}" presName="compNode" presStyleCnt="0"/>
      <dgm:spPr/>
    </dgm:pt>
    <dgm:pt modelId="{544A4AD9-4747-4CE4-B402-4C420A02330D}" type="pres">
      <dgm:prSet presAssocID="{2A7675FB-EA9C-4AC2-9D72-2CD53392C578}" presName="iconBgRect" presStyleLbl="bgShp" presStyleIdx="0" presStyleCnt="4"/>
      <dgm:spPr/>
    </dgm:pt>
    <dgm:pt modelId="{53B02B4C-640F-4D03-9B16-3E1719CCB65A}" type="pres">
      <dgm:prSet presAssocID="{2A7675FB-EA9C-4AC2-9D72-2CD53392C5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7EED429-C162-48DB-9416-6CBE3850B4C9}" type="pres">
      <dgm:prSet presAssocID="{2A7675FB-EA9C-4AC2-9D72-2CD53392C578}" presName="spaceRect" presStyleCnt="0"/>
      <dgm:spPr/>
    </dgm:pt>
    <dgm:pt modelId="{0D27E92F-5BCF-40EC-9509-D5CF36461EBC}" type="pres">
      <dgm:prSet presAssocID="{2A7675FB-EA9C-4AC2-9D72-2CD53392C578}" presName="textRect" presStyleLbl="revTx" presStyleIdx="0" presStyleCnt="4">
        <dgm:presLayoutVars>
          <dgm:chMax val="1"/>
          <dgm:chPref val="1"/>
        </dgm:presLayoutVars>
      </dgm:prSet>
      <dgm:spPr/>
    </dgm:pt>
    <dgm:pt modelId="{ADDBB7F1-1645-44BB-B3FC-4D4BAFE501E1}" type="pres">
      <dgm:prSet presAssocID="{AA9BCF75-ABB5-4E9B-A2F4-E374434C7F4E}" presName="sibTrans" presStyleCnt="0"/>
      <dgm:spPr/>
    </dgm:pt>
    <dgm:pt modelId="{0A8BA9A8-95C2-4DB0-9998-46A337BEAB44}" type="pres">
      <dgm:prSet presAssocID="{FED29517-9B06-4E78-8EE4-9CF6D20DBDD9}" presName="compNode" presStyleCnt="0"/>
      <dgm:spPr/>
    </dgm:pt>
    <dgm:pt modelId="{2E849984-73EA-4760-986D-D64E35629A5B}" type="pres">
      <dgm:prSet presAssocID="{FED29517-9B06-4E78-8EE4-9CF6D20DBDD9}" presName="iconBgRect" presStyleLbl="bgShp" presStyleIdx="1" presStyleCnt="4"/>
      <dgm:spPr/>
    </dgm:pt>
    <dgm:pt modelId="{BB8525CF-B96D-4171-AA4A-F0A4C2D9D5CE}" type="pres">
      <dgm:prSet presAssocID="{FED29517-9B06-4E78-8EE4-9CF6D20DBD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F06E856C-4BBA-4983-BFCF-656276A70D5D}" type="pres">
      <dgm:prSet presAssocID="{FED29517-9B06-4E78-8EE4-9CF6D20DBDD9}" presName="spaceRect" presStyleCnt="0"/>
      <dgm:spPr/>
    </dgm:pt>
    <dgm:pt modelId="{7B8C2B50-1B66-46D4-A9F4-71EC2CD921C3}" type="pres">
      <dgm:prSet presAssocID="{FED29517-9B06-4E78-8EE4-9CF6D20DBDD9}" presName="textRect" presStyleLbl="revTx" presStyleIdx="1" presStyleCnt="4">
        <dgm:presLayoutVars>
          <dgm:chMax val="1"/>
          <dgm:chPref val="1"/>
        </dgm:presLayoutVars>
      </dgm:prSet>
      <dgm:spPr/>
    </dgm:pt>
    <dgm:pt modelId="{904FC6B8-A9B4-4BCA-A22F-4D669E148BC8}" type="pres">
      <dgm:prSet presAssocID="{648784A1-47E4-4159-ACD8-D431F92A5763}" presName="sibTrans" presStyleCnt="0"/>
      <dgm:spPr/>
    </dgm:pt>
    <dgm:pt modelId="{EEFEAA8F-9953-4E2A-82F2-D60876F8E665}" type="pres">
      <dgm:prSet presAssocID="{0C2795FD-1857-460D-B0ED-F4E2DB90DD4A}" presName="compNode" presStyleCnt="0"/>
      <dgm:spPr/>
    </dgm:pt>
    <dgm:pt modelId="{6FBC384E-0E71-44C6-A2AE-568A763E9F9B}" type="pres">
      <dgm:prSet presAssocID="{0C2795FD-1857-460D-B0ED-F4E2DB90DD4A}" presName="iconBgRect" presStyleLbl="bgShp" presStyleIdx="2" presStyleCnt="4"/>
      <dgm:spPr/>
    </dgm:pt>
    <dgm:pt modelId="{A01CEAA1-A2C6-4BC3-B6B1-4EF795FC4620}" type="pres">
      <dgm:prSet presAssocID="{0C2795FD-1857-460D-B0ED-F4E2DB90DD4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E2B6C1B8-C669-47C0-8576-E3D5E8256909}" type="pres">
      <dgm:prSet presAssocID="{0C2795FD-1857-460D-B0ED-F4E2DB90DD4A}" presName="spaceRect" presStyleCnt="0"/>
      <dgm:spPr/>
    </dgm:pt>
    <dgm:pt modelId="{F5F42EAE-1635-4DA0-99A1-A22B1751B2B9}" type="pres">
      <dgm:prSet presAssocID="{0C2795FD-1857-460D-B0ED-F4E2DB90DD4A}" presName="textRect" presStyleLbl="revTx" presStyleIdx="2" presStyleCnt="4">
        <dgm:presLayoutVars>
          <dgm:chMax val="1"/>
          <dgm:chPref val="1"/>
        </dgm:presLayoutVars>
      </dgm:prSet>
      <dgm:spPr/>
    </dgm:pt>
    <dgm:pt modelId="{891FD273-8FA8-4609-AE90-3EF7BB6A6786}" type="pres">
      <dgm:prSet presAssocID="{B94DEC13-9035-4C7F-99DB-E4AAF0D819A6}" presName="sibTrans" presStyleCnt="0"/>
      <dgm:spPr/>
    </dgm:pt>
    <dgm:pt modelId="{1A311720-D28D-4B9C-8132-BBE858CD84A6}" type="pres">
      <dgm:prSet presAssocID="{C684EAF6-202A-459D-8B84-372B2A88D92A}" presName="compNode" presStyleCnt="0"/>
      <dgm:spPr/>
    </dgm:pt>
    <dgm:pt modelId="{FA47B1B8-4B83-4E44-AE3C-CB57D3703222}" type="pres">
      <dgm:prSet presAssocID="{C684EAF6-202A-459D-8B84-372B2A88D92A}" presName="iconBgRect" presStyleLbl="bgShp" presStyleIdx="3" presStyleCnt="4"/>
      <dgm:spPr/>
    </dgm:pt>
    <dgm:pt modelId="{10C30E18-E250-459C-BFB0-B771722359C4}" type="pres">
      <dgm:prSet presAssocID="{C684EAF6-202A-459D-8B84-372B2A88D9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mbulance"/>
        </a:ext>
      </dgm:extLst>
    </dgm:pt>
    <dgm:pt modelId="{9EF35CDD-463A-4BF2-A7C1-071C55E08E7F}" type="pres">
      <dgm:prSet presAssocID="{C684EAF6-202A-459D-8B84-372B2A88D92A}" presName="spaceRect" presStyleCnt="0"/>
      <dgm:spPr/>
    </dgm:pt>
    <dgm:pt modelId="{95DAC492-37C8-4552-A5A6-70F1D659406F}" type="pres">
      <dgm:prSet presAssocID="{C684EAF6-202A-459D-8B84-372B2A88D92A}" presName="textRect" presStyleLbl="revTx" presStyleIdx="3" presStyleCnt="4">
        <dgm:presLayoutVars>
          <dgm:chMax val="1"/>
          <dgm:chPref val="1"/>
        </dgm:presLayoutVars>
      </dgm:prSet>
      <dgm:spPr/>
    </dgm:pt>
  </dgm:ptLst>
  <dgm:cxnLst>
    <dgm:cxn modelId="{872AEB21-4443-4E93-933C-BDE5AB450417}" srcId="{7C459F72-2129-47D9-8FC2-FF8F53C7B8A4}" destId="{2A7675FB-EA9C-4AC2-9D72-2CD53392C578}" srcOrd="0" destOrd="0" parTransId="{7E16DD7D-87E7-4D6E-B7C8-0D3B4AFCAB0F}" sibTransId="{AA9BCF75-ABB5-4E9B-A2F4-E374434C7F4E}"/>
    <dgm:cxn modelId="{1D46227C-ADDE-CC45-A51F-27200EC7EDAF}" type="presOf" srcId="{0C2795FD-1857-460D-B0ED-F4E2DB90DD4A}" destId="{F5F42EAE-1635-4DA0-99A1-A22B1751B2B9}" srcOrd="0" destOrd="0" presId="urn:microsoft.com/office/officeart/2018/5/layout/IconCircleLabelList"/>
    <dgm:cxn modelId="{788E5794-543E-4A31-86EA-4C6A512D5DC7}" srcId="{7C459F72-2129-47D9-8FC2-FF8F53C7B8A4}" destId="{FED29517-9B06-4E78-8EE4-9CF6D20DBDD9}" srcOrd="1" destOrd="0" parTransId="{C73F3AF5-FBD5-4896-B20B-626A8C361DA3}" sibTransId="{648784A1-47E4-4159-ACD8-D431F92A5763}"/>
    <dgm:cxn modelId="{BCA894A5-B672-8045-9057-ED02AE0A765C}" type="presOf" srcId="{7C459F72-2129-47D9-8FC2-FF8F53C7B8A4}" destId="{6E12FA42-A26C-45E3-A165-308F3F251426}" srcOrd="0" destOrd="0" presId="urn:microsoft.com/office/officeart/2018/5/layout/IconCircleLabelList"/>
    <dgm:cxn modelId="{474DAAA7-4B7C-2444-B72E-56BCAA482DC9}" type="presOf" srcId="{FED29517-9B06-4E78-8EE4-9CF6D20DBDD9}" destId="{7B8C2B50-1B66-46D4-A9F4-71EC2CD921C3}" srcOrd="0" destOrd="0" presId="urn:microsoft.com/office/officeart/2018/5/layout/IconCircleLabelList"/>
    <dgm:cxn modelId="{72B51AC6-1B7A-4DF9-8527-314D08287740}" srcId="{7C459F72-2129-47D9-8FC2-FF8F53C7B8A4}" destId="{C684EAF6-202A-459D-8B84-372B2A88D92A}" srcOrd="3" destOrd="0" parTransId="{3176EACE-C4B8-4262-8A95-68B24396B766}" sibTransId="{DBA893BE-D2A0-4273-87C2-A38E36B6ABD7}"/>
    <dgm:cxn modelId="{B94E62CD-FC79-2A43-96FE-7A259AE0F91D}" type="presOf" srcId="{C684EAF6-202A-459D-8B84-372B2A88D92A}" destId="{95DAC492-37C8-4552-A5A6-70F1D659406F}" srcOrd="0" destOrd="0" presId="urn:microsoft.com/office/officeart/2018/5/layout/IconCircleLabelList"/>
    <dgm:cxn modelId="{8EF3FBE4-4EBA-4B7C-AAB8-BA69E4EDC034}" srcId="{7C459F72-2129-47D9-8FC2-FF8F53C7B8A4}" destId="{0C2795FD-1857-460D-B0ED-F4E2DB90DD4A}" srcOrd="2" destOrd="0" parTransId="{1A1A3D00-1D57-4805-A2B6-0566712B3CDD}" sibTransId="{B94DEC13-9035-4C7F-99DB-E4AAF0D819A6}"/>
    <dgm:cxn modelId="{0DB418FF-87C7-A24B-B4AB-1A79B375F013}" type="presOf" srcId="{2A7675FB-EA9C-4AC2-9D72-2CD53392C578}" destId="{0D27E92F-5BCF-40EC-9509-D5CF36461EBC}" srcOrd="0" destOrd="0" presId="urn:microsoft.com/office/officeart/2018/5/layout/IconCircleLabelList"/>
    <dgm:cxn modelId="{2C817891-4BF5-9C43-BE98-8DA13F516BDA}" type="presParOf" srcId="{6E12FA42-A26C-45E3-A165-308F3F251426}" destId="{240048F0-BF73-401E-B9DE-AA869346D623}" srcOrd="0" destOrd="0" presId="urn:microsoft.com/office/officeart/2018/5/layout/IconCircleLabelList"/>
    <dgm:cxn modelId="{C7A30DA7-67D7-ED4A-88C3-E0500586C59E}" type="presParOf" srcId="{240048F0-BF73-401E-B9DE-AA869346D623}" destId="{544A4AD9-4747-4CE4-B402-4C420A02330D}" srcOrd="0" destOrd="0" presId="urn:microsoft.com/office/officeart/2018/5/layout/IconCircleLabelList"/>
    <dgm:cxn modelId="{D1C6F0B7-2969-7048-BADA-D228173A2C88}" type="presParOf" srcId="{240048F0-BF73-401E-B9DE-AA869346D623}" destId="{53B02B4C-640F-4D03-9B16-3E1719CCB65A}" srcOrd="1" destOrd="0" presId="urn:microsoft.com/office/officeart/2018/5/layout/IconCircleLabelList"/>
    <dgm:cxn modelId="{3D246C0A-7475-1244-8C7B-A19E96DD5127}" type="presParOf" srcId="{240048F0-BF73-401E-B9DE-AA869346D623}" destId="{D7EED429-C162-48DB-9416-6CBE3850B4C9}" srcOrd="2" destOrd="0" presId="urn:microsoft.com/office/officeart/2018/5/layout/IconCircleLabelList"/>
    <dgm:cxn modelId="{D0775EB5-602B-6944-A146-FED89E523983}" type="presParOf" srcId="{240048F0-BF73-401E-B9DE-AA869346D623}" destId="{0D27E92F-5BCF-40EC-9509-D5CF36461EBC}" srcOrd="3" destOrd="0" presId="urn:microsoft.com/office/officeart/2018/5/layout/IconCircleLabelList"/>
    <dgm:cxn modelId="{18F9980F-75B5-1646-BDD6-66742CC664C7}" type="presParOf" srcId="{6E12FA42-A26C-45E3-A165-308F3F251426}" destId="{ADDBB7F1-1645-44BB-B3FC-4D4BAFE501E1}" srcOrd="1" destOrd="0" presId="urn:microsoft.com/office/officeart/2018/5/layout/IconCircleLabelList"/>
    <dgm:cxn modelId="{70B17234-61BA-7444-8220-41315D5EC352}" type="presParOf" srcId="{6E12FA42-A26C-45E3-A165-308F3F251426}" destId="{0A8BA9A8-95C2-4DB0-9998-46A337BEAB44}" srcOrd="2" destOrd="0" presId="urn:microsoft.com/office/officeart/2018/5/layout/IconCircleLabelList"/>
    <dgm:cxn modelId="{280BE055-9B12-F749-950B-DCE4D540D281}" type="presParOf" srcId="{0A8BA9A8-95C2-4DB0-9998-46A337BEAB44}" destId="{2E849984-73EA-4760-986D-D64E35629A5B}" srcOrd="0" destOrd="0" presId="urn:microsoft.com/office/officeart/2018/5/layout/IconCircleLabelList"/>
    <dgm:cxn modelId="{7052397D-2702-2246-A48A-A327F60DEBF2}" type="presParOf" srcId="{0A8BA9A8-95C2-4DB0-9998-46A337BEAB44}" destId="{BB8525CF-B96D-4171-AA4A-F0A4C2D9D5CE}" srcOrd="1" destOrd="0" presId="urn:microsoft.com/office/officeart/2018/5/layout/IconCircleLabelList"/>
    <dgm:cxn modelId="{EF64BF8C-60F4-F947-8BD5-F23BC5257576}" type="presParOf" srcId="{0A8BA9A8-95C2-4DB0-9998-46A337BEAB44}" destId="{F06E856C-4BBA-4983-BFCF-656276A70D5D}" srcOrd="2" destOrd="0" presId="urn:microsoft.com/office/officeart/2018/5/layout/IconCircleLabelList"/>
    <dgm:cxn modelId="{1B43AB59-BD3C-EB4D-A71C-B4B743E6CF27}" type="presParOf" srcId="{0A8BA9A8-95C2-4DB0-9998-46A337BEAB44}" destId="{7B8C2B50-1B66-46D4-A9F4-71EC2CD921C3}" srcOrd="3" destOrd="0" presId="urn:microsoft.com/office/officeart/2018/5/layout/IconCircleLabelList"/>
    <dgm:cxn modelId="{3BAAC688-F714-3D4B-9F20-7DB33F497246}" type="presParOf" srcId="{6E12FA42-A26C-45E3-A165-308F3F251426}" destId="{904FC6B8-A9B4-4BCA-A22F-4D669E148BC8}" srcOrd="3" destOrd="0" presId="urn:microsoft.com/office/officeart/2018/5/layout/IconCircleLabelList"/>
    <dgm:cxn modelId="{1A4BE45D-B4CB-8240-BBAB-45F7704EE4C7}" type="presParOf" srcId="{6E12FA42-A26C-45E3-A165-308F3F251426}" destId="{EEFEAA8F-9953-4E2A-82F2-D60876F8E665}" srcOrd="4" destOrd="0" presId="urn:microsoft.com/office/officeart/2018/5/layout/IconCircleLabelList"/>
    <dgm:cxn modelId="{70537F9C-659E-9341-8B9F-E2C84CC37657}" type="presParOf" srcId="{EEFEAA8F-9953-4E2A-82F2-D60876F8E665}" destId="{6FBC384E-0E71-44C6-A2AE-568A763E9F9B}" srcOrd="0" destOrd="0" presId="urn:microsoft.com/office/officeart/2018/5/layout/IconCircleLabelList"/>
    <dgm:cxn modelId="{18C520DD-CEE3-A343-A067-7222C257A11B}" type="presParOf" srcId="{EEFEAA8F-9953-4E2A-82F2-D60876F8E665}" destId="{A01CEAA1-A2C6-4BC3-B6B1-4EF795FC4620}" srcOrd="1" destOrd="0" presId="urn:microsoft.com/office/officeart/2018/5/layout/IconCircleLabelList"/>
    <dgm:cxn modelId="{1FBC8ED4-ABDE-1842-AEA0-C7B2355E077C}" type="presParOf" srcId="{EEFEAA8F-9953-4E2A-82F2-D60876F8E665}" destId="{E2B6C1B8-C669-47C0-8576-E3D5E8256909}" srcOrd="2" destOrd="0" presId="urn:microsoft.com/office/officeart/2018/5/layout/IconCircleLabelList"/>
    <dgm:cxn modelId="{5C42BE09-16A5-F147-9997-AD520C202DB6}" type="presParOf" srcId="{EEFEAA8F-9953-4E2A-82F2-D60876F8E665}" destId="{F5F42EAE-1635-4DA0-99A1-A22B1751B2B9}" srcOrd="3" destOrd="0" presId="urn:microsoft.com/office/officeart/2018/5/layout/IconCircleLabelList"/>
    <dgm:cxn modelId="{02435218-E0DA-0140-BA6A-9A1C9876B899}" type="presParOf" srcId="{6E12FA42-A26C-45E3-A165-308F3F251426}" destId="{891FD273-8FA8-4609-AE90-3EF7BB6A6786}" srcOrd="5" destOrd="0" presId="urn:microsoft.com/office/officeart/2018/5/layout/IconCircleLabelList"/>
    <dgm:cxn modelId="{CF6B011A-7528-D749-9AEC-7B6D1B0D54C3}" type="presParOf" srcId="{6E12FA42-A26C-45E3-A165-308F3F251426}" destId="{1A311720-D28D-4B9C-8132-BBE858CD84A6}" srcOrd="6" destOrd="0" presId="urn:microsoft.com/office/officeart/2018/5/layout/IconCircleLabelList"/>
    <dgm:cxn modelId="{07B03DE7-6C20-884F-BBEA-748A0B40559A}" type="presParOf" srcId="{1A311720-D28D-4B9C-8132-BBE858CD84A6}" destId="{FA47B1B8-4B83-4E44-AE3C-CB57D3703222}" srcOrd="0" destOrd="0" presId="urn:microsoft.com/office/officeart/2018/5/layout/IconCircleLabelList"/>
    <dgm:cxn modelId="{CE7C61DF-FC7E-964A-8794-1B4DCB708566}" type="presParOf" srcId="{1A311720-D28D-4B9C-8132-BBE858CD84A6}" destId="{10C30E18-E250-459C-BFB0-B771722359C4}" srcOrd="1" destOrd="0" presId="urn:microsoft.com/office/officeart/2018/5/layout/IconCircleLabelList"/>
    <dgm:cxn modelId="{7BA79112-D0F6-834F-9E57-4E247E0E523C}" type="presParOf" srcId="{1A311720-D28D-4B9C-8132-BBE858CD84A6}" destId="{9EF35CDD-463A-4BF2-A7C1-071C55E08E7F}" srcOrd="2" destOrd="0" presId="urn:microsoft.com/office/officeart/2018/5/layout/IconCircleLabelList"/>
    <dgm:cxn modelId="{14C85BE5-48CA-1043-989F-23C635B7025B}" type="presParOf" srcId="{1A311720-D28D-4B9C-8132-BBE858CD84A6}" destId="{95DAC492-37C8-4552-A5A6-70F1D659406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CB4DA-AD0A-4D31-B7B4-93CC096B09C6}">
      <dsp:nvSpPr>
        <dsp:cNvPr id="0" name=""/>
        <dsp:cNvSpPr/>
      </dsp:nvSpPr>
      <dsp:spPr>
        <a:xfrm>
          <a:off x="671456" y="809592"/>
          <a:ext cx="1093500" cy="1093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40CFA-B229-4E90-B5C8-311E5BA8622C}">
      <dsp:nvSpPr>
        <dsp:cNvPr id="0" name=""/>
        <dsp:cNvSpPr/>
      </dsp:nvSpPr>
      <dsp:spPr>
        <a:xfrm>
          <a:off x="3206" y="2223256"/>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pPr>
          <a:r>
            <a:rPr lang="en-US" sz="3500" b="1" i="1" kern="1200" dirty="0">
              <a:solidFill>
                <a:schemeClr val="bg1"/>
              </a:solidFill>
              <a:latin typeface="+mj-lt"/>
            </a:rPr>
            <a:t>Data Mining </a:t>
          </a:r>
        </a:p>
      </dsp:txBody>
      <dsp:txXfrm>
        <a:off x="3206" y="2223256"/>
        <a:ext cx="2430000" cy="720000"/>
      </dsp:txXfrm>
    </dsp:sp>
    <dsp:sp modelId="{5B9CA9DE-7A87-48BA-9433-4DFB8DC9F1E5}">
      <dsp:nvSpPr>
        <dsp:cNvPr id="0" name=""/>
        <dsp:cNvSpPr/>
      </dsp:nvSpPr>
      <dsp:spPr>
        <a:xfrm>
          <a:off x="3526706" y="809592"/>
          <a:ext cx="1093500" cy="1093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435C4C-6B1B-4589-9CE5-AF49D3A33FD3}">
      <dsp:nvSpPr>
        <dsp:cNvPr id="0" name=""/>
        <dsp:cNvSpPr/>
      </dsp:nvSpPr>
      <dsp:spPr>
        <a:xfrm>
          <a:off x="2858456" y="2223256"/>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pPr>
          <a:r>
            <a:rPr lang="en-US" sz="3500" b="1" i="1" kern="1200" dirty="0">
              <a:solidFill>
                <a:schemeClr val="bg1"/>
              </a:solidFill>
              <a:latin typeface="+mj-lt"/>
            </a:rPr>
            <a:t>Team Miners</a:t>
          </a:r>
        </a:p>
      </dsp:txBody>
      <dsp:txXfrm>
        <a:off x="2858456" y="2223256"/>
        <a:ext cx="243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9259F-BA04-B848-9975-1797CBA90BCD}">
      <dsp:nvSpPr>
        <dsp:cNvPr id="0" name=""/>
        <dsp:cNvSpPr/>
      </dsp:nvSpPr>
      <dsp:spPr>
        <a:xfrm>
          <a:off x="1422796" y="565376"/>
          <a:ext cx="5976125" cy="147533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Times New Roman" panose="02020603050405020304" pitchFamily="18" charset="0"/>
              <a:cs typeface="Times New Roman" panose="02020603050405020304" pitchFamily="18" charset="0"/>
            </a:rPr>
            <a:t>Introduction</a:t>
          </a:r>
          <a:endParaRPr lang="en-US" sz="3200" kern="1200" dirty="0">
            <a:latin typeface="Times New Roman" panose="02020603050405020304" pitchFamily="18" charset="0"/>
            <a:cs typeface="Times New Roman" panose="02020603050405020304" pitchFamily="18" charset="0"/>
          </a:endParaRPr>
        </a:p>
      </dsp:txBody>
      <dsp:txXfrm>
        <a:off x="1422796" y="565376"/>
        <a:ext cx="5976125" cy="1475337"/>
      </dsp:txXfrm>
    </dsp:sp>
    <dsp:sp modelId="{60D463D7-F0AB-F644-BCA2-1B85887B4832}">
      <dsp:nvSpPr>
        <dsp:cNvPr id="0" name=""/>
        <dsp:cNvSpPr/>
      </dsp:nvSpPr>
      <dsp:spPr>
        <a:xfrm>
          <a:off x="438426" y="2309505"/>
          <a:ext cx="2458895" cy="1475337"/>
        </a:xfrm>
        <a:prstGeom prst="rect">
          <a:avLst/>
        </a:prstGeom>
        <a:solidFill>
          <a:schemeClr val="accent2">
            <a:hueOff val="1073935"/>
            <a:satOff val="-3082"/>
            <a:lumOff val="-493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Times New Roman" panose="02020603050405020304" pitchFamily="18" charset="0"/>
              <a:cs typeface="Times New Roman" panose="02020603050405020304" pitchFamily="18" charset="0"/>
            </a:rPr>
            <a:t>Focus on Traffic Safety</a:t>
          </a:r>
          <a:r>
            <a:rPr lang="en-US" sz="1300" kern="1200" dirty="0">
              <a:solidFill>
                <a:schemeClr val="bg1"/>
              </a:solidFill>
              <a:latin typeface="Times New Roman" panose="02020603050405020304" pitchFamily="18" charset="0"/>
              <a:cs typeface="Times New Roman" panose="02020603050405020304" pitchFamily="18" charset="0"/>
            </a:rPr>
            <a:t>: </a:t>
          </a:r>
          <a:r>
            <a:rPr lang="en-US" sz="1300" kern="1200" dirty="0">
              <a:latin typeface="Times New Roman" panose="02020603050405020304" pitchFamily="18" charset="0"/>
              <a:cs typeface="Times New Roman" panose="02020603050405020304" pitchFamily="18" charset="0"/>
            </a:rPr>
            <a:t>The US Accidents Data Analysis project explores traffic accident patterns across the United States, aiming to uncover the primary causes of road incidents and identify geographical and temporal trends.</a:t>
          </a:r>
        </a:p>
      </dsp:txBody>
      <dsp:txXfrm>
        <a:off x="438426" y="2309505"/>
        <a:ext cx="2458895" cy="1475337"/>
      </dsp:txXfrm>
    </dsp:sp>
    <dsp:sp modelId="{C8F37154-50E3-6F4C-B5EF-2CCF9609C03A}">
      <dsp:nvSpPr>
        <dsp:cNvPr id="0" name=""/>
        <dsp:cNvSpPr/>
      </dsp:nvSpPr>
      <dsp:spPr>
        <a:xfrm>
          <a:off x="3090751" y="2286603"/>
          <a:ext cx="2458895" cy="1475337"/>
        </a:xfrm>
        <a:prstGeom prst="rect">
          <a:avLst/>
        </a:prstGeom>
        <a:solidFill>
          <a:schemeClr val="accent2">
            <a:hueOff val="2147871"/>
            <a:satOff val="-6164"/>
            <a:lumOff val="-987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Times New Roman" panose="02020603050405020304" pitchFamily="18" charset="0"/>
              <a:cs typeface="Times New Roman" panose="02020603050405020304" pitchFamily="18" charset="0"/>
            </a:rPr>
            <a:t>Data Mining for Insights</a:t>
          </a:r>
          <a:r>
            <a:rPr lang="en-US" sz="1300" kern="1200" dirty="0">
              <a:solidFill>
                <a:schemeClr val="bg1"/>
              </a:solidFill>
              <a:latin typeface="Times New Roman" panose="02020603050405020304" pitchFamily="18" charset="0"/>
              <a:cs typeface="Times New Roman" panose="02020603050405020304" pitchFamily="18" charset="0"/>
            </a:rPr>
            <a:t>: </a:t>
          </a:r>
          <a:r>
            <a:rPr lang="en-US" sz="1300" kern="1200" dirty="0">
              <a:latin typeface="Times New Roman" panose="02020603050405020304" pitchFamily="18" charset="0"/>
              <a:cs typeface="Times New Roman" panose="02020603050405020304" pitchFamily="18" charset="0"/>
            </a:rPr>
            <a:t>By applying data mining techniques like classification, clustering, and anomaly detection, the project identifies patterns and factors contributing to accidents</a:t>
          </a:r>
          <a:r>
            <a:rPr lang="en-US" sz="1300" kern="1200" dirty="0"/>
            <a:t>.</a:t>
          </a:r>
        </a:p>
      </dsp:txBody>
      <dsp:txXfrm>
        <a:off x="3090751" y="2286603"/>
        <a:ext cx="2458895" cy="1475337"/>
      </dsp:txXfrm>
    </dsp:sp>
    <dsp:sp modelId="{C1C8679F-33C2-A74E-B8F3-B167E780A7C7}">
      <dsp:nvSpPr>
        <dsp:cNvPr id="0" name=""/>
        <dsp:cNvSpPr/>
      </dsp:nvSpPr>
      <dsp:spPr>
        <a:xfrm>
          <a:off x="5816437" y="2297048"/>
          <a:ext cx="2458895" cy="1475337"/>
        </a:xfrm>
        <a:prstGeom prst="rect">
          <a:avLst/>
        </a:prstGeom>
        <a:solidFill>
          <a:schemeClr val="accent2">
            <a:hueOff val="3221806"/>
            <a:satOff val="-9246"/>
            <a:lumOff val="-1480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latin typeface="Times New Roman" panose="02020603050405020304" pitchFamily="18" charset="0"/>
              <a:cs typeface="Times New Roman" panose="02020603050405020304" pitchFamily="18" charset="0"/>
            </a:rPr>
            <a:t>Comprehensive Dataset</a:t>
          </a:r>
          <a:r>
            <a:rPr lang="en-US" sz="1300" kern="1200" dirty="0">
              <a:solidFill>
                <a:schemeClr val="bg1"/>
              </a:solidFill>
              <a:latin typeface="Times New Roman" panose="02020603050405020304" pitchFamily="18" charset="0"/>
              <a:cs typeface="Times New Roman" panose="02020603050405020304" pitchFamily="18" charset="0"/>
            </a:rPr>
            <a:t>: </a:t>
          </a:r>
          <a:r>
            <a:rPr lang="en-US" sz="1300" kern="1200" dirty="0">
              <a:latin typeface="Times New Roman" panose="02020603050405020304" pitchFamily="18" charset="0"/>
              <a:cs typeface="Times New Roman" panose="02020603050405020304" pitchFamily="18" charset="0"/>
            </a:rPr>
            <a:t>The analysis leverages a dataset of over </a:t>
          </a:r>
          <a:r>
            <a:rPr lang="en-US" sz="1300" b="1" kern="1200" dirty="0">
              <a:latin typeface="Times New Roman" panose="02020603050405020304" pitchFamily="18" charset="0"/>
              <a:cs typeface="Times New Roman" panose="02020603050405020304" pitchFamily="18" charset="0"/>
            </a:rPr>
            <a:t>7.7 million traffic accident records</a:t>
          </a:r>
          <a:r>
            <a:rPr lang="en-US" sz="1300" kern="1200" dirty="0">
              <a:latin typeface="Times New Roman" panose="02020603050405020304" pitchFamily="18" charset="0"/>
              <a:cs typeface="Times New Roman" panose="02020603050405020304" pitchFamily="18" charset="0"/>
            </a:rPr>
            <a:t> spanning </a:t>
          </a:r>
          <a:r>
            <a:rPr lang="en-US" sz="1300" b="1" kern="1200" dirty="0">
              <a:latin typeface="Times New Roman" panose="02020603050405020304" pitchFamily="18" charset="0"/>
              <a:cs typeface="Times New Roman" panose="02020603050405020304" pitchFamily="18" charset="0"/>
            </a:rPr>
            <a:t>49 states</a:t>
          </a:r>
          <a:r>
            <a:rPr lang="en-US" sz="1300" kern="1200" dirty="0">
              <a:latin typeface="Times New Roman" panose="02020603050405020304" pitchFamily="18" charset="0"/>
              <a:cs typeface="Times New Roman" panose="02020603050405020304" pitchFamily="18" charset="0"/>
            </a:rPr>
            <a:t> from </a:t>
          </a:r>
          <a:r>
            <a:rPr lang="en-US" sz="1300" b="1" kern="1200" dirty="0">
              <a:latin typeface="Times New Roman" panose="02020603050405020304" pitchFamily="18" charset="0"/>
              <a:cs typeface="Times New Roman" panose="02020603050405020304" pitchFamily="18" charset="0"/>
            </a:rPr>
            <a:t>February 2016 to March 2023</a:t>
          </a:r>
          <a:r>
            <a:rPr lang="en-US" sz="1300" kern="1200" dirty="0"/>
            <a:t>.</a:t>
          </a:r>
        </a:p>
      </dsp:txBody>
      <dsp:txXfrm>
        <a:off x="5816437" y="2297048"/>
        <a:ext cx="2458895" cy="1475337"/>
      </dsp:txXfrm>
    </dsp:sp>
    <dsp:sp modelId="{72897B8F-5A7F-6444-9BA4-360CE470B2B7}">
      <dsp:nvSpPr>
        <dsp:cNvPr id="0" name=""/>
        <dsp:cNvSpPr/>
      </dsp:nvSpPr>
      <dsp:spPr>
        <a:xfrm>
          <a:off x="417710" y="3957438"/>
          <a:ext cx="2458895" cy="1475337"/>
        </a:xfrm>
        <a:prstGeom prst="rect">
          <a:avLst/>
        </a:prstGeom>
        <a:solidFill>
          <a:schemeClr val="accent2">
            <a:hueOff val="4295742"/>
            <a:satOff val="-12329"/>
            <a:lumOff val="-1973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bg1"/>
              </a:solidFill>
              <a:latin typeface="Times New Roman" panose="02020603050405020304" pitchFamily="18" charset="0"/>
              <a:cs typeface="Times New Roman" panose="02020603050405020304" pitchFamily="18" charset="0"/>
            </a:rPr>
            <a:t>Predictive Modeling</a:t>
          </a:r>
          <a:r>
            <a:rPr lang="en-US" sz="1300" kern="1200" dirty="0">
              <a:solidFill>
                <a:schemeClr val="bg1"/>
              </a:solidFill>
              <a:latin typeface="Times New Roman" panose="02020603050405020304" pitchFamily="18" charset="0"/>
              <a:cs typeface="Times New Roman" panose="02020603050405020304" pitchFamily="18" charset="0"/>
            </a:rPr>
            <a:t>: </a:t>
          </a:r>
          <a:r>
            <a:rPr lang="en-US" sz="1300" kern="1200" dirty="0">
              <a:latin typeface="Times New Roman" panose="02020603050405020304" pitchFamily="18" charset="0"/>
              <a:cs typeface="Times New Roman" panose="02020603050405020304" pitchFamily="18" charset="0"/>
            </a:rPr>
            <a:t>The project develops predictive models to estimate the probability of accidents based on various parameters, enabling proactive strategies for risk mitigation.</a:t>
          </a:r>
        </a:p>
      </dsp:txBody>
      <dsp:txXfrm>
        <a:off x="417710" y="3957438"/>
        <a:ext cx="2458895" cy="1475337"/>
      </dsp:txXfrm>
    </dsp:sp>
    <dsp:sp modelId="{12992FB0-5085-8E43-B1CA-CACD05C61735}">
      <dsp:nvSpPr>
        <dsp:cNvPr id="0" name=""/>
        <dsp:cNvSpPr/>
      </dsp:nvSpPr>
      <dsp:spPr>
        <a:xfrm>
          <a:off x="3106488" y="3997385"/>
          <a:ext cx="2458895" cy="1475337"/>
        </a:xfrm>
        <a:prstGeom prst="rect">
          <a:avLst/>
        </a:prstGeom>
        <a:solidFill>
          <a:schemeClr val="accent2">
            <a:hueOff val="5369677"/>
            <a:satOff val="-15411"/>
            <a:lumOff val="-2467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bg1"/>
              </a:solidFill>
              <a:latin typeface="Times New Roman" panose="02020603050405020304" pitchFamily="18" charset="0"/>
              <a:cs typeface="Times New Roman" panose="02020603050405020304" pitchFamily="18" charset="0"/>
            </a:rPr>
            <a:t>Actionable Insights</a:t>
          </a:r>
          <a:r>
            <a:rPr lang="en-US" sz="1300" kern="1200" dirty="0">
              <a:solidFill>
                <a:schemeClr val="bg1"/>
              </a:solidFill>
              <a:latin typeface="Times New Roman" panose="02020603050405020304" pitchFamily="18" charset="0"/>
              <a:cs typeface="Times New Roman" panose="02020603050405020304" pitchFamily="18" charset="0"/>
            </a:rPr>
            <a:t>: </a:t>
          </a:r>
          <a:r>
            <a:rPr lang="en-US" sz="1300" kern="1200" dirty="0">
              <a:latin typeface="Times New Roman" panose="02020603050405020304" pitchFamily="18" charset="0"/>
              <a:cs typeface="Times New Roman" panose="02020603050405020304" pitchFamily="18" charset="0"/>
            </a:rPr>
            <a:t>Insights derived from the models can inform strategies for accident prevention, including recommendations for policymakers, urban planners, and transportation authorities.</a:t>
          </a:r>
        </a:p>
      </dsp:txBody>
      <dsp:txXfrm>
        <a:off x="3106488" y="3997385"/>
        <a:ext cx="2458895" cy="1475337"/>
      </dsp:txXfrm>
    </dsp:sp>
    <dsp:sp modelId="{B9499059-721D-5C45-9ACE-C542AAA53C13}">
      <dsp:nvSpPr>
        <dsp:cNvPr id="0" name=""/>
        <dsp:cNvSpPr/>
      </dsp:nvSpPr>
      <dsp:spPr>
        <a:xfrm>
          <a:off x="5863476" y="3966063"/>
          <a:ext cx="2458895" cy="1475337"/>
        </a:xfrm>
        <a:prstGeom prst="rect">
          <a:avLst/>
        </a:prstGeom>
        <a:solidFill>
          <a:schemeClr val="accent2">
            <a:hueOff val="6443612"/>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bg1"/>
              </a:solidFill>
              <a:latin typeface="Times New Roman" panose="02020603050405020304" pitchFamily="18" charset="0"/>
              <a:cs typeface="Times New Roman" panose="02020603050405020304" pitchFamily="18" charset="0"/>
            </a:rPr>
            <a:t>Goal</a:t>
          </a:r>
          <a:r>
            <a:rPr lang="en-US" sz="1300" kern="1200" dirty="0">
              <a:solidFill>
                <a:schemeClr val="bg1"/>
              </a:solidFill>
              <a:latin typeface="Times New Roman" panose="02020603050405020304" pitchFamily="18" charset="0"/>
              <a:cs typeface="Times New Roman" panose="02020603050405020304" pitchFamily="18" charset="0"/>
            </a:rPr>
            <a:t>: </a:t>
          </a:r>
          <a:r>
            <a:rPr lang="en-US" sz="1300" kern="1200" dirty="0">
              <a:latin typeface="Times New Roman" panose="02020603050405020304" pitchFamily="18" charset="0"/>
              <a:cs typeface="Times New Roman" panose="02020603050405020304" pitchFamily="18" charset="0"/>
            </a:rPr>
            <a:t>To enhance road safety, reduce accident frequencies, and minimize their impact on public health and infrastructure through data-driven decision-making.</a:t>
          </a:r>
        </a:p>
      </dsp:txBody>
      <dsp:txXfrm>
        <a:off x="5863476" y="3966063"/>
        <a:ext cx="2458895" cy="1475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A4AD9-4747-4CE4-B402-4C420A02330D}">
      <dsp:nvSpPr>
        <dsp:cNvPr id="0" name=""/>
        <dsp:cNvSpPr/>
      </dsp:nvSpPr>
      <dsp:spPr>
        <a:xfrm>
          <a:off x="940446" y="22600"/>
          <a:ext cx="1533379" cy="153337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02B4C-640F-4D03-9B16-3E1719CCB65A}">
      <dsp:nvSpPr>
        <dsp:cNvPr id="0" name=""/>
        <dsp:cNvSpPr/>
      </dsp:nvSpPr>
      <dsp:spPr>
        <a:xfrm>
          <a:off x="1267232" y="349386"/>
          <a:ext cx="879807" cy="879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27E92F-5BCF-40EC-9509-D5CF36461EBC}">
      <dsp:nvSpPr>
        <dsp:cNvPr id="0" name=""/>
        <dsp:cNvSpPr/>
      </dsp:nvSpPr>
      <dsp:spPr>
        <a:xfrm>
          <a:off x="450268" y="2033589"/>
          <a:ext cx="2513736"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a:t>
          </a:r>
          <a:r>
            <a:rPr lang="en-US" sz="1100" b="0" i="0" kern="1200" baseline="0"/>
            <a:t>nalysis of US Accidents dataset revealed key factors influencing accident frequency and severity, including weather, time of day, and location.</a:t>
          </a:r>
          <a:endParaRPr lang="en-US" sz="1100" kern="1200"/>
        </a:p>
      </dsp:txBody>
      <dsp:txXfrm>
        <a:off x="450268" y="2033589"/>
        <a:ext cx="2513736" cy="855000"/>
      </dsp:txXfrm>
    </dsp:sp>
    <dsp:sp modelId="{2E849984-73EA-4760-986D-D64E35629A5B}">
      <dsp:nvSpPr>
        <dsp:cNvPr id="0" name=""/>
        <dsp:cNvSpPr/>
      </dsp:nvSpPr>
      <dsp:spPr>
        <a:xfrm>
          <a:off x="3894087" y="22600"/>
          <a:ext cx="1533379" cy="153337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525CF-B96D-4171-AA4A-F0A4C2D9D5CE}">
      <dsp:nvSpPr>
        <dsp:cNvPr id="0" name=""/>
        <dsp:cNvSpPr/>
      </dsp:nvSpPr>
      <dsp:spPr>
        <a:xfrm>
          <a:off x="4220872" y="349386"/>
          <a:ext cx="879807" cy="879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C2B50-1B66-46D4-A9F4-71EC2CD921C3}">
      <dsp:nvSpPr>
        <dsp:cNvPr id="0" name=""/>
        <dsp:cNvSpPr/>
      </dsp:nvSpPr>
      <dsp:spPr>
        <a:xfrm>
          <a:off x="3403908" y="2033589"/>
          <a:ext cx="2513736"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baseline="0"/>
            <a:t>High accident rates observed during peak traffic hours and adverse weather conditions suggest need for targeted interventions.</a:t>
          </a:r>
          <a:endParaRPr lang="en-US" sz="1100" kern="1200"/>
        </a:p>
      </dsp:txBody>
      <dsp:txXfrm>
        <a:off x="3403908" y="2033589"/>
        <a:ext cx="2513736" cy="855000"/>
      </dsp:txXfrm>
    </dsp:sp>
    <dsp:sp modelId="{6FBC384E-0E71-44C6-A2AE-568A763E9F9B}">
      <dsp:nvSpPr>
        <dsp:cNvPr id="0" name=""/>
        <dsp:cNvSpPr/>
      </dsp:nvSpPr>
      <dsp:spPr>
        <a:xfrm>
          <a:off x="940446" y="3517023"/>
          <a:ext cx="1533379" cy="153337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1CEAA1-A2C6-4BC3-B6B1-4EF795FC4620}">
      <dsp:nvSpPr>
        <dsp:cNvPr id="0" name=""/>
        <dsp:cNvSpPr/>
      </dsp:nvSpPr>
      <dsp:spPr>
        <a:xfrm>
          <a:off x="1267232" y="3843809"/>
          <a:ext cx="879807" cy="879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F42EAE-1635-4DA0-99A1-A22B1751B2B9}">
      <dsp:nvSpPr>
        <dsp:cNvPr id="0" name=""/>
        <dsp:cNvSpPr/>
      </dsp:nvSpPr>
      <dsp:spPr>
        <a:xfrm>
          <a:off x="450268" y="5528012"/>
          <a:ext cx="2513736"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Binary classification simplifies prediction and is ideal for high-level decision-making.</a:t>
          </a:r>
        </a:p>
      </dsp:txBody>
      <dsp:txXfrm>
        <a:off x="450268" y="5528012"/>
        <a:ext cx="2513736" cy="855000"/>
      </dsp:txXfrm>
    </dsp:sp>
    <dsp:sp modelId="{FA47B1B8-4B83-4E44-AE3C-CB57D3703222}">
      <dsp:nvSpPr>
        <dsp:cNvPr id="0" name=""/>
        <dsp:cNvSpPr/>
      </dsp:nvSpPr>
      <dsp:spPr>
        <a:xfrm>
          <a:off x="3894087" y="3517023"/>
          <a:ext cx="1533379" cy="153337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C30E18-E250-459C-BFB0-B771722359C4}">
      <dsp:nvSpPr>
        <dsp:cNvPr id="0" name=""/>
        <dsp:cNvSpPr/>
      </dsp:nvSpPr>
      <dsp:spPr>
        <a:xfrm>
          <a:off x="4220872" y="3843809"/>
          <a:ext cx="879807" cy="879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DAC492-37C8-4552-A5A6-70F1D659406F}">
      <dsp:nvSpPr>
        <dsp:cNvPr id="0" name=""/>
        <dsp:cNvSpPr/>
      </dsp:nvSpPr>
      <dsp:spPr>
        <a:xfrm>
          <a:off x="3403908" y="5528012"/>
          <a:ext cx="2513736"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Multiclass classification provides detailed insights into accident severity levels, beneficial for targeted interventions.</a:t>
          </a:r>
        </a:p>
      </dsp:txBody>
      <dsp:txXfrm>
        <a:off x="3403908" y="5528012"/>
        <a:ext cx="2513736" cy="8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862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3B972F0-B43F-8E45-92AE-180331F9D1B0}"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8F529-1B99-9C47-B6CD-C72F0536DCAA}" type="slidenum">
              <a:rPr lang="en-US" smtClean="0"/>
              <a:t>‹#›</a:t>
            </a:fld>
            <a:endParaRPr lang="en-US"/>
          </a:p>
        </p:txBody>
      </p:sp>
    </p:spTree>
    <p:extLst>
      <p:ext uri="{BB962C8B-B14F-4D97-AF65-F5344CB8AC3E}">
        <p14:creationId xmlns:p14="http://schemas.microsoft.com/office/powerpoint/2010/main" val="2658276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8F529-1B99-9C47-B6CD-C72F0536DCAA}" type="slidenum">
              <a:rPr lang="en-US" smtClean="0"/>
              <a:t>1</a:t>
            </a:fld>
            <a:endParaRPr lang="en-US"/>
          </a:p>
        </p:txBody>
      </p:sp>
    </p:spTree>
    <p:extLst>
      <p:ext uri="{BB962C8B-B14F-4D97-AF65-F5344CB8AC3E}">
        <p14:creationId xmlns:p14="http://schemas.microsoft.com/office/powerpoint/2010/main" val="115254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8F529-1B99-9C47-B6CD-C72F0536DCAA}" type="slidenum">
              <a:rPr lang="en-US" smtClean="0"/>
              <a:t>18</a:t>
            </a:fld>
            <a:endParaRPr lang="en-US"/>
          </a:p>
        </p:txBody>
      </p:sp>
    </p:spTree>
    <p:extLst>
      <p:ext uri="{BB962C8B-B14F-4D97-AF65-F5344CB8AC3E}">
        <p14:creationId xmlns:p14="http://schemas.microsoft.com/office/powerpoint/2010/main" val="2711810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8F529-1B99-9C47-B6CD-C72F0536DCAA}" type="slidenum">
              <a:rPr lang="en-US" smtClean="0"/>
              <a:t>24</a:t>
            </a:fld>
            <a:endParaRPr lang="en-US"/>
          </a:p>
        </p:txBody>
      </p:sp>
    </p:spTree>
    <p:extLst>
      <p:ext uri="{BB962C8B-B14F-4D97-AF65-F5344CB8AC3E}">
        <p14:creationId xmlns:p14="http://schemas.microsoft.com/office/powerpoint/2010/main" val="1120247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8F529-1B99-9C47-B6CD-C72F0536DCAA}" type="slidenum">
              <a:rPr lang="en-US" smtClean="0"/>
              <a:t>25</a:t>
            </a:fld>
            <a:endParaRPr lang="en-US"/>
          </a:p>
        </p:txBody>
      </p:sp>
    </p:spTree>
    <p:extLst>
      <p:ext uri="{BB962C8B-B14F-4D97-AF65-F5344CB8AC3E}">
        <p14:creationId xmlns:p14="http://schemas.microsoft.com/office/powerpoint/2010/main" val="1248840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8F529-1B99-9C47-B6CD-C72F0536DCAA}" type="slidenum">
              <a:rPr lang="en-US" smtClean="0"/>
              <a:t>31</a:t>
            </a:fld>
            <a:endParaRPr lang="en-US"/>
          </a:p>
        </p:txBody>
      </p:sp>
    </p:spTree>
    <p:extLst>
      <p:ext uri="{BB962C8B-B14F-4D97-AF65-F5344CB8AC3E}">
        <p14:creationId xmlns:p14="http://schemas.microsoft.com/office/powerpoint/2010/main" val="241996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8F529-1B99-9C47-B6CD-C72F0536DCAA}" type="slidenum">
              <a:rPr lang="en-US" smtClean="0"/>
              <a:t>3</a:t>
            </a:fld>
            <a:endParaRPr lang="en-US"/>
          </a:p>
        </p:txBody>
      </p:sp>
    </p:spTree>
    <p:extLst>
      <p:ext uri="{BB962C8B-B14F-4D97-AF65-F5344CB8AC3E}">
        <p14:creationId xmlns:p14="http://schemas.microsoft.com/office/powerpoint/2010/main" val="3267710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8BCC4-ECCC-EC9F-F6ED-829A402D1E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2E87C-D081-2C60-EB08-88A5E1CBB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B565D-067F-6FBE-7592-9D48CF4BA0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B3A3AB-AC7E-EFA1-61A8-C3753E47DAC7}"/>
              </a:ext>
            </a:extLst>
          </p:cNvPr>
          <p:cNvSpPr>
            <a:spLocks noGrp="1"/>
          </p:cNvSpPr>
          <p:nvPr>
            <p:ph type="sldNum" sz="quarter" idx="5"/>
          </p:nvPr>
        </p:nvSpPr>
        <p:spPr/>
        <p:txBody>
          <a:bodyPr/>
          <a:lstStyle/>
          <a:p>
            <a:fld id="{6EB8F529-1B99-9C47-B6CD-C72F0536DCAA}" type="slidenum">
              <a:rPr lang="en-US" smtClean="0"/>
              <a:t>9</a:t>
            </a:fld>
            <a:endParaRPr lang="en-US"/>
          </a:p>
        </p:txBody>
      </p:sp>
    </p:spTree>
    <p:extLst>
      <p:ext uri="{BB962C8B-B14F-4D97-AF65-F5344CB8AC3E}">
        <p14:creationId xmlns:p14="http://schemas.microsoft.com/office/powerpoint/2010/main" val="1346559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8F529-1B99-9C47-B6CD-C72F0536DCAA}" type="slidenum">
              <a:rPr lang="en-US" smtClean="0"/>
              <a:t>17</a:t>
            </a:fld>
            <a:endParaRPr lang="en-US"/>
          </a:p>
        </p:txBody>
      </p:sp>
    </p:spTree>
    <p:extLst>
      <p:ext uri="{BB962C8B-B14F-4D97-AF65-F5344CB8AC3E}">
        <p14:creationId xmlns:p14="http://schemas.microsoft.com/office/powerpoint/2010/main" val="1952988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973-3DCF-99C2-0275-CFEE477251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653385-5612-5F8F-B1EC-35AEC9D6B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A0E700-B269-22E1-F451-FBC36F121809}"/>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5" name="Footer Placeholder 4">
            <a:extLst>
              <a:ext uri="{FF2B5EF4-FFF2-40B4-BE49-F238E27FC236}">
                <a16:creationId xmlns:a16="http://schemas.microsoft.com/office/drawing/2014/main" id="{5B135BA6-B4A3-1673-1E72-848DA3135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21BB5-C4A9-BC4B-D099-93D6DD6BAE05}"/>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1193892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E18F-9E4B-B8DB-6DFF-83E1D6EC51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97EB-E5D9-7B61-4542-A31EFF92D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7338D3-F662-2889-0F86-B2A649865041}"/>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5" name="Footer Placeholder 4">
            <a:extLst>
              <a:ext uri="{FF2B5EF4-FFF2-40B4-BE49-F238E27FC236}">
                <a16:creationId xmlns:a16="http://schemas.microsoft.com/office/drawing/2014/main" id="{C98FB9D7-7E64-AA50-6A83-DE53D285D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E0863-C05C-C0B5-97A7-4AC69219A82C}"/>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38825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ECEE89-494B-8809-3E1C-41E8557C7D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B036E8-5C40-007F-56C9-22BD53AF1E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EF582-2E86-1C9E-D451-DEFE7BCA1B10}"/>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5" name="Footer Placeholder 4">
            <a:extLst>
              <a:ext uri="{FF2B5EF4-FFF2-40B4-BE49-F238E27FC236}">
                <a16:creationId xmlns:a16="http://schemas.microsoft.com/office/drawing/2014/main" id="{F9984102-97EB-8A4E-08AD-2E93E1E57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AF10D-55C4-B929-9687-161C395F8112}"/>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2078551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383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15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925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95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590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648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6903-C6EA-A2F3-BF85-36A86BE8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4E6077-4314-E093-87B4-9BB357AA97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89A6D-1885-C31F-4CC7-B86E2C924B0E}"/>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5" name="Footer Placeholder 4">
            <a:extLst>
              <a:ext uri="{FF2B5EF4-FFF2-40B4-BE49-F238E27FC236}">
                <a16:creationId xmlns:a16="http://schemas.microsoft.com/office/drawing/2014/main" id="{E5DCBBBB-BC1E-8F34-3AB8-13C3FAA1B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86EBA-113E-F8DE-D15A-6A2A23AA2C17}"/>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1529571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9BF3-9901-9B3E-6F25-78DE1310A3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B3EF76-85CA-7FD6-575F-F05EBC6F8B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7D2120-EB17-56F8-158D-8DBB5AAB84BA}"/>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5" name="Footer Placeholder 4">
            <a:extLst>
              <a:ext uri="{FF2B5EF4-FFF2-40B4-BE49-F238E27FC236}">
                <a16:creationId xmlns:a16="http://schemas.microsoft.com/office/drawing/2014/main" id="{B5604D62-32D8-084B-74B6-47D64B559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26FFE-8736-8999-A2AA-F2AC126995E3}"/>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479662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28D3-9BB4-7607-4215-1E2AAA7643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00FC40-DEBA-1AB6-DB8B-7D3D98A6AD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BFB82B-763F-A065-006E-588979A8D8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4D752-DEBA-FE37-0E0D-52A85B9E7BA3}"/>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6" name="Footer Placeholder 5">
            <a:extLst>
              <a:ext uri="{FF2B5EF4-FFF2-40B4-BE49-F238E27FC236}">
                <a16:creationId xmlns:a16="http://schemas.microsoft.com/office/drawing/2014/main" id="{68B536BB-8F58-3B69-1DEE-1217E6FDE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855F8-EECC-D3D3-2CB8-C0473354C9AE}"/>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3608892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1B7D-D74E-7BE5-62C6-26BA59CA60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3EAA29-7908-6CCF-16C5-9F4DA97233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57B0A4-5825-DE54-3FBD-5B5FF75CE0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3F7166-2BE9-6C42-39D8-B0ACA96E6B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D1F578-3E16-9E0E-DB6D-F6158F0B40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7A6183-F295-AFB1-D1F4-7DD0AA8DC775}"/>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8" name="Footer Placeholder 7">
            <a:extLst>
              <a:ext uri="{FF2B5EF4-FFF2-40B4-BE49-F238E27FC236}">
                <a16:creationId xmlns:a16="http://schemas.microsoft.com/office/drawing/2014/main" id="{08156006-72C0-D8CD-A5F7-6B6CBAC21F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67EDD-DB8D-5BFA-8989-089CFAD4EAB8}"/>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1525704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F741-C787-D08C-79D2-60DAA0A7C7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34715A-8242-1FE0-5337-5A4FA3652E41}"/>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4" name="Footer Placeholder 3">
            <a:extLst>
              <a:ext uri="{FF2B5EF4-FFF2-40B4-BE49-F238E27FC236}">
                <a16:creationId xmlns:a16="http://schemas.microsoft.com/office/drawing/2014/main" id="{338C1B04-3450-6BEA-0A87-775993A596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5B8CD9-C0EA-87B4-F0EF-271D24EFD769}"/>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1841277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1E03B-DA6B-A1DA-0CC3-B782DA661393}"/>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3" name="Footer Placeholder 2">
            <a:extLst>
              <a:ext uri="{FF2B5EF4-FFF2-40B4-BE49-F238E27FC236}">
                <a16:creationId xmlns:a16="http://schemas.microsoft.com/office/drawing/2014/main" id="{EDFE76C0-2133-2870-2DBD-9C9D234786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827CE-19DA-C9F4-073C-DB16058F08A1}"/>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2944578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D745-CDDE-E4A5-514B-D9F5D5441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910BE0-E9A4-7B08-F767-7D9EF44DEC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D20389-C3F8-1B79-25B1-DE1332210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3945DD-EA58-0C1D-D0AB-EEB08B84BE7B}"/>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6" name="Footer Placeholder 5">
            <a:extLst>
              <a:ext uri="{FF2B5EF4-FFF2-40B4-BE49-F238E27FC236}">
                <a16:creationId xmlns:a16="http://schemas.microsoft.com/office/drawing/2014/main" id="{303A7B6D-AE01-B351-EC1D-FD91A5BB4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4EDD4B-E54F-9404-572B-4C42616A8FE3}"/>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10064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1485-C022-76EA-C659-441DE3942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DE593-8341-B8F3-4B1D-09EEEBA45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0E9D72-C11A-65FC-E860-3DC5B2E86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4C761F-BBE9-A916-D8CD-A0E5B0228D41}"/>
              </a:ext>
            </a:extLst>
          </p:cNvPr>
          <p:cNvSpPr>
            <a:spLocks noGrp="1"/>
          </p:cNvSpPr>
          <p:nvPr>
            <p:ph type="dt" sz="half" idx="10"/>
          </p:nvPr>
        </p:nvSpPr>
        <p:spPr/>
        <p:txBody>
          <a:bodyPr/>
          <a:lstStyle/>
          <a:p>
            <a:fld id="{131E3EE9-24FA-F247-9A8E-1DCACD5326C8}" type="datetimeFigureOut">
              <a:rPr lang="en-US" smtClean="0"/>
              <a:t>12/3/24</a:t>
            </a:fld>
            <a:endParaRPr lang="en-US"/>
          </a:p>
        </p:txBody>
      </p:sp>
      <p:sp>
        <p:nvSpPr>
          <p:cNvPr id="6" name="Footer Placeholder 5">
            <a:extLst>
              <a:ext uri="{FF2B5EF4-FFF2-40B4-BE49-F238E27FC236}">
                <a16:creationId xmlns:a16="http://schemas.microsoft.com/office/drawing/2014/main" id="{5B2D0828-2846-92AA-5386-4B75BA71C1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9F6383-8C6F-DBF7-5EA5-F34A37712859}"/>
              </a:ext>
            </a:extLst>
          </p:cNvPr>
          <p:cNvSpPr>
            <a:spLocks noGrp="1"/>
          </p:cNvSpPr>
          <p:nvPr>
            <p:ph type="sldNum" sz="quarter" idx="12"/>
          </p:nvPr>
        </p:nvSpPr>
        <p:spPr/>
        <p:txBody>
          <a:bodyPr/>
          <a:lstStyle/>
          <a:p>
            <a:fld id="{F128F1ED-0FCC-1341-B5C1-4B71FCAC67E2}" type="slidenum">
              <a:rPr lang="en-US" smtClean="0"/>
              <a:t>‹#›</a:t>
            </a:fld>
            <a:endParaRPr lang="en-US"/>
          </a:p>
        </p:txBody>
      </p:sp>
    </p:spTree>
    <p:extLst>
      <p:ext uri="{BB962C8B-B14F-4D97-AF65-F5344CB8AC3E}">
        <p14:creationId xmlns:p14="http://schemas.microsoft.com/office/powerpoint/2010/main" val="1654554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F91FD9-2714-6944-29E3-B384B296F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AB49CB-C801-3C46-F826-CFC7A10BD3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8A047-7EA9-2D2D-810F-229D82294C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1E3EE9-24FA-F247-9A8E-1DCACD5326C8}" type="datetimeFigureOut">
              <a:rPr lang="en-US" smtClean="0"/>
              <a:t>12/3/24</a:t>
            </a:fld>
            <a:endParaRPr lang="en-US"/>
          </a:p>
        </p:txBody>
      </p:sp>
      <p:sp>
        <p:nvSpPr>
          <p:cNvPr id="5" name="Footer Placeholder 4">
            <a:extLst>
              <a:ext uri="{FF2B5EF4-FFF2-40B4-BE49-F238E27FC236}">
                <a16:creationId xmlns:a16="http://schemas.microsoft.com/office/drawing/2014/main" id="{70B3EF78-922B-1DA8-DBF8-6440745B1E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F08D615-D1A8-1C31-C7B4-852FE40713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28F1ED-0FCC-1341-B5C1-4B71FCAC67E2}" type="slidenum">
              <a:rPr lang="en-US" smtClean="0"/>
              <a:t>‹#›</a:t>
            </a:fld>
            <a:endParaRPr lang="en-US"/>
          </a:p>
        </p:txBody>
      </p:sp>
    </p:spTree>
    <p:extLst>
      <p:ext uri="{BB962C8B-B14F-4D97-AF65-F5344CB8AC3E}">
        <p14:creationId xmlns:p14="http://schemas.microsoft.com/office/powerpoint/2010/main" val="1925366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Data%20Mining/Project/Final_Project/HTML%20MAPS/zoomable_us_accident_map.html"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Data%20Mining/Project/Final_Project/HTML%20MAPS/texas_weather_3d_plot.html"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blue strips&#10;&#10;Description automatically generated">
            <a:extLst>
              <a:ext uri="{FF2B5EF4-FFF2-40B4-BE49-F238E27FC236}">
                <a16:creationId xmlns:a16="http://schemas.microsoft.com/office/drawing/2014/main" id="{D45CBC77-703B-602D-60AE-9387353CF0C7}"/>
              </a:ext>
            </a:extLst>
          </p:cNvPr>
          <p:cNvPicPr>
            <a:picLocks noChangeAspect="1"/>
          </p:cNvPicPr>
          <p:nvPr/>
        </p:nvPicPr>
        <p:blipFill>
          <a:blip r:embed="rId3"/>
          <a:srcRect b="15746"/>
          <a:stretch/>
        </p:blipFill>
        <p:spPr>
          <a:xfrm>
            <a:off x="20" y="1282"/>
            <a:ext cx="12191980" cy="6856718"/>
          </a:xfrm>
          <a:prstGeom prst="rect">
            <a:avLst/>
          </a:prstGeom>
        </p:spPr>
      </p:pic>
      <p:graphicFrame>
        <p:nvGraphicFramePr>
          <p:cNvPr id="4" name="TextBox 1">
            <a:extLst>
              <a:ext uri="{FF2B5EF4-FFF2-40B4-BE49-F238E27FC236}">
                <a16:creationId xmlns:a16="http://schemas.microsoft.com/office/drawing/2014/main" id="{CD1553A6-E764-E74C-DC0E-927D2D37DC34}"/>
              </a:ext>
            </a:extLst>
          </p:cNvPr>
          <p:cNvGraphicFramePr/>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89085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3560" y="702072"/>
            <a:ext cx="8505230" cy="571103"/>
          </a:xfrm>
          <a:prstGeom prst="rect">
            <a:avLst/>
          </a:prstGeom>
          <a:noFill/>
          <a:ln/>
        </p:spPr>
        <p:txBody>
          <a:bodyPr wrap="none" lIns="0" tIns="0" rIns="0" bIns="0" rtlCol="0" anchor="t"/>
          <a:lstStyle/>
          <a:p>
            <a:pPr>
              <a:lnSpc>
                <a:spcPts val="4458"/>
              </a:lnSpc>
            </a:pPr>
            <a:r>
              <a:rPr lang="en-US" sz="3583" b="1" kern="0" spc="-36" dirty="0">
                <a:solidFill>
                  <a:srgbClr val="000000"/>
                </a:solidFill>
                <a:latin typeface="Montserrat Bold" pitchFamily="34" charset="0"/>
                <a:ea typeface="Montserrat Bold" pitchFamily="34" charset="-122"/>
                <a:cs typeface="Montserrat Bold" pitchFamily="34" charset="-120"/>
              </a:rPr>
              <a:t>Attribute Selection and Justification</a:t>
            </a:r>
            <a:endParaRPr lang="en-US" sz="3583" dirty="0"/>
          </a:p>
        </p:txBody>
      </p:sp>
      <p:sp>
        <p:nvSpPr>
          <p:cNvPr id="3" name="Shape 1"/>
          <p:cNvSpPr/>
          <p:nvPr/>
        </p:nvSpPr>
        <p:spPr>
          <a:xfrm>
            <a:off x="703560" y="1901329"/>
            <a:ext cx="452338" cy="452338"/>
          </a:xfrm>
          <a:prstGeom prst="roundRect">
            <a:avLst>
              <a:gd name="adj" fmla="val 6667"/>
            </a:avLst>
          </a:prstGeom>
          <a:solidFill>
            <a:srgbClr val="F2EEEE"/>
          </a:solidFill>
          <a:ln/>
        </p:spPr>
        <p:txBody>
          <a:bodyPr/>
          <a:lstStyle/>
          <a:p>
            <a:endParaRPr lang="en-IN" sz="1500"/>
          </a:p>
        </p:txBody>
      </p:sp>
      <p:sp>
        <p:nvSpPr>
          <p:cNvPr id="4" name="Text 2"/>
          <p:cNvSpPr/>
          <p:nvPr/>
        </p:nvSpPr>
        <p:spPr>
          <a:xfrm>
            <a:off x="877293" y="1990427"/>
            <a:ext cx="104775" cy="274142"/>
          </a:xfrm>
          <a:prstGeom prst="rect">
            <a:avLst/>
          </a:prstGeom>
          <a:noFill/>
          <a:ln/>
        </p:spPr>
        <p:txBody>
          <a:bodyPr wrap="none" lIns="0" tIns="0" rIns="0" bIns="0" rtlCol="0" anchor="t"/>
          <a:lstStyle/>
          <a:p>
            <a:pPr algn="ctr">
              <a:lnSpc>
                <a:spcPts val="2125"/>
              </a:lnSpc>
            </a:pPr>
            <a:r>
              <a:rPr lang="en-US" sz="2125" b="1" kern="0" spc="-22" dirty="0">
                <a:solidFill>
                  <a:srgbClr val="3D3838"/>
                </a:solidFill>
                <a:latin typeface="Montserrat Bold" pitchFamily="34" charset="0"/>
                <a:ea typeface="Montserrat Bold" pitchFamily="34" charset="-122"/>
                <a:cs typeface="Montserrat Bold" pitchFamily="34" charset="-120"/>
              </a:rPr>
              <a:t>1</a:t>
            </a:r>
            <a:endParaRPr lang="en-US" sz="2125" dirty="0"/>
          </a:p>
        </p:txBody>
      </p:sp>
      <p:sp>
        <p:nvSpPr>
          <p:cNvPr id="5" name="Text 3"/>
          <p:cNvSpPr/>
          <p:nvPr/>
        </p:nvSpPr>
        <p:spPr>
          <a:xfrm>
            <a:off x="1356916" y="1901329"/>
            <a:ext cx="2284512" cy="285552"/>
          </a:xfrm>
          <a:prstGeom prst="rect">
            <a:avLst/>
          </a:prstGeom>
          <a:noFill/>
          <a:ln/>
        </p:spPr>
        <p:txBody>
          <a:bodyPr wrap="none" lIns="0" tIns="0" rIns="0" bIns="0" rtlCol="0" anchor="t"/>
          <a:lstStyle/>
          <a:p>
            <a:pPr>
              <a:lnSpc>
                <a:spcPts val="2208"/>
              </a:lnSpc>
            </a:pPr>
            <a:r>
              <a:rPr lang="en-US" sz="1792" b="1" kern="0" spc="-18" dirty="0">
                <a:solidFill>
                  <a:srgbClr val="3D3838"/>
                </a:solidFill>
                <a:latin typeface="Montserrat Bold" pitchFamily="34" charset="0"/>
                <a:ea typeface="Montserrat Bold" pitchFamily="34" charset="-122"/>
                <a:cs typeface="Montserrat Bold" pitchFamily="34" charset="-120"/>
              </a:rPr>
              <a:t>Critical Attributes</a:t>
            </a:r>
            <a:endParaRPr lang="en-US" sz="1792" dirty="0"/>
          </a:p>
        </p:txBody>
      </p:sp>
      <p:sp>
        <p:nvSpPr>
          <p:cNvPr id="6" name="Text 4"/>
          <p:cNvSpPr/>
          <p:nvPr/>
        </p:nvSpPr>
        <p:spPr>
          <a:xfrm>
            <a:off x="1356915" y="2301923"/>
            <a:ext cx="4638576" cy="1507629"/>
          </a:xfrm>
          <a:prstGeom prst="rect">
            <a:avLst/>
          </a:prstGeom>
          <a:noFill/>
          <a:ln/>
        </p:spPr>
        <p:txBody>
          <a:bodyPr wrap="square" lIns="0" tIns="0" rIns="0" bIns="0" rtlCol="0" anchor="t"/>
          <a:lstStyle/>
          <a:p>
            <a:pPr algn="just">
              <a:lnSpc>
                <a:spcPts val="2333"/>
              </a:lnSpc>
            </a:pPr>
            <a:r>
              <a:rPr lang="en-US" sz="1542" dirty="0">
                <a:solidFill>
                  <a:srgbClr val="3D3838"/>
                </a:solidFill>
                <a:latin typeface="Times New Roman" panose="02020603050405020304" pitchFamily="18" charset="0"/>
                <a:ea typeface="Source Sans Pro" pitchFamily="34" charset="-122"/>
                <a:cs typeface="Times New Roman" panose="02020603050405020304" pitchFamily="18" charset="0"/>
              </a:rPr>
              <a:t>Selected attributes include time of accident, geographical coordinates, weather conditions, and road characteristics. These factors are crucial for understanding the circumstances surrounding each accident and their potential impact on severity.</a:t>
            </a:r>
            <a:endParaRPr lang="en-US" sz="1542" dirty="0">
              <a:latin typeface="Times New Roman" panose="02020603050405020304" pitchFamily="18" charset="0"/>
              <a:cs typeface="Times New Roman" panose="02020603050405020304" pitchFamily="18" charset="0"/>
            </a:endParaRPr>
          </a:p>
        </p:txBody>
      </p:sp>
      <p:sp>
        <p:nvSpPr>
          <p:cNvPr id="7" name="Shape 5"/>
          <p:cNvSpPr/>
          <p:nvPr/>
        </p:nvSpPr>
        <p:spPr>
          <a:xfrm>
            <a:off x="6196509" y="1901329"/>
            <a:ext cx="452338" cy="452338"/>
          </a:xfrm>
          <a:prstGeom prst="roundRect">
            <a:avLst>
              <a:gd name="adj" fmla="val 6667"/>
            </a:avLst>
          </a:prstGeom>
          <a:solidFill>
            <a:srgbClr val="F2EEEE"/>
          </a:solidFill>
          <a:ln/>
        </p:spPr>
        <p:txBody>
          <a:bodyPr/>
          <a:lstStyle/>
          <a:p>
            <a:endParaRPr lang="en-IN" sz="1500"/>
          </a:p>
        </p:txBody>
      </p:sp>
      <p:sp>
        <p:nvSpPr>
          <p:cNvPr id="8" name="Text 6"/>
          <p:cNvSpPr/>
          <p:nvPr/>
        </p:nvSpPr>
        <p:spPr>
          <a:xfrm>
            <a:off x="6343154" y="1990427"/>
            <a:ext cx="158948" cy="274142"/>
          </a:xfrm>
          <a:prstGeom prst="rect">
            <a:avLst/>
          </a:prstGeom>
          <a:noFill/>
          <a:ln/>
        </p:spPr>
        <p:txBody>
          <a:bodyPr wrap="none" lIns="0" tIns="0" rIns="0" bIns="0" rtlCol="0" anchor="t"/>
          <a:lstStyle/>
          <a:p>
            <a:pPr algn="ctr">
              <a:lnSpc>
                <a:spcPts val="2125"/>
              </a:lnSpc>
            </a:pPr>
            <a:r>
              <a:rPr lang="en-US" sz="2125" b="1" kern="0" spc="-22" dirty="0">
                <a:solidFill>
                  <a:srgbClr val="3D3838"/>
                </a:solidFill>
                <a:latin typeface="Montserrat Bold" pitchFamily="34" charset="0"/>
                <a:ea typeface="Montserrat Bold" pitchFamily="34" charset="-122"/>
                <a:cs typeface="Montserrat Bold" pitchFamily="34" charset="-120"/>
              </a:rPr>
              <a:t>2</a:t>
            </a:r>
            <a:endParaRPr lang="en-US" sz="2125" dirty="0"/>
          </a:p>
        </p:txBody>
      </p:sp>
      <p:sp>
        <p:nvSpPr>
          <p:cNvPr id="9" name="Text 7"/>
          <p:cNvSpPr/>
          <p:nvPr/>
        </p:nvSpPr>
        <p:spPr>
          <a:xfrm>
            <a:off x="6849864" y="1901329"/>
            <a:ext cx="2336800" cy="285552"/>
          </a:xfrm>
          <a:prstGeom prst="rect">
            <a:avLst/>
          </a:prstGeom>
          <a:noFill/>
          <a:ln/>
        </p:spPr>
        <p:txBody>
          <a:bodyPr wrap="none" lIns="0" tIns="0" rIns="0" bIns="0" rtlCol="0" anchor="t"/>
          <a:lstStyle/>
          <a:p>
            <a:pPr>
              <a:lnSpc>
                <a:spcPts val="2208"/>
              </a:lnSpc>
            </a:pPr>
            <a:r>
              <a:rPr lang="en-US" sz="1792" b="1" kern="0" spc="-18" dirty="0">
                <a:solidFill>
                  <a:srgbClr val="3D3838"/>
                </a:solidFill>
                <a:latin typeface="Montserrat Bold" pitchFamily="34" charset="0"/>
                <a:ea typeface="Montserrat Bold" pitchFamily="34" charset="-122"/>
                <a:cs typeface="Montserrat Bold" pitchFamily="34" charset="-120"/>
              </a:rPr>
              <a:t>Excluded Attributes</a:t>
            </a:r>
            <a:endParaRPr lang="en-US" sz="1792" dirty="0"/>
          </a:p>
        </p:txBody>
      </p:sp>
      <p:sp>
        <p:nvSpPr>
          <p:cNvPr id="10" name="Text 8"/>
          <p:cNvSpPr/>
          <p:nvPr/>
        </p:nvSpPr>
        <p:spPr>
          <a:xfrm>
            <a:off x="6849865" y="2307432"/>
            <a:ext cx="4638576" cy="1507629"/>
          </a:xfrm>
          <a:prstGeom prst="rect">
            <a:avLst/>
          </a:prstGeom>
          <a:noFill/>
          <a:ln/>
        </p:spPr>
        <p:txBody>
          <a:bodyPr wrap="square" lIns="0" tIns="0" rIns="0" bIns="0" rtlCol="0" anchor="t"/>
          <a:lstStyle/>
          <a:p>
            <a:pPr algn="just">
              <a:lnSpc>
                <a:spcPts val="2333"/>
              </a:lnSpc>
            </a:pPr>
            <a:r>
              <a:rPr lang="en-US" sz="1542" dirty="0">
                <a:solidFill>
                  <a:srgbClr val="3D3838"/>
                </a:solidFill>
                <a:latin typeface="Times New Roman" panose="02020603050405020304" pitchFamily="18" charset="0"/>
                <a:ea typeface="Source Sans Pro" pitchFamily="34" charset="-122"/>
                <a:cs typeface="Times New Roman" panose="02020603050405020304" pitchFamily="18" charset="0"/>
              </a:rPr>
              <a:t>Non-informative attributes such as unique identifiers and redundant location information were omitted to streamline the analysis and improve computational efficiency. This selective approach ensures focus on the most relevant factors affecting accident outcomes.</a:t>
            </a:r>
            <a:endParaRPr lang="en-US" sz="1542" dirty="0">
              <a:latin typeface="Times New Roman" panose="02020603050405020304" pitchFamily="18" charset="0"/>
              <a:cs typeface="Times New Roman" panose="02020603050405020304" pitchFamily="18" charset="0"/>
            </a:endParaRPr>
          </a:p>
        </p:txBody>
      </p:sp>
      <p:sp>
        <p:nvSpPr>
          <p:cNvPr id="11" name="Shape 9"/>
          <p:cNvSpPr/>
          <p:nvPr/>
        </p:nvSpPr>
        <p:spPr>
          <a:xfrm>
            <a:off x="703560" y="4242197"/>
            <a:ext cx="452338" cy="452338"/>
          </a:xfrm>
          <a:prstGeom prst="roundRect">
            <a:avLst>
              <a:gd name="adj" fmla="val 6667"/>
            </a:avLst>
          </a:prstGeom>
          <a:solidFill>
            <a:srgbClr val="F2EEEE"/>
          </a:solidFill>
          <a:ln/>
        </p:spPr>
        <p:txBody>
          <a:bodyPr/>
          <a:lstStyle/>
          <a:p>
            <a:endParaRPr lang="en-IN" sz="1500"/>
          </a:p>
        </p:txBody>
      </p:sp>
      <p:sp>
        <p:nvSpPr>
          <p:cNvPr id="12" name="Text 10"/>
          <p:cNvSpPr/>
          <p:nvPr/>
        </p:nvSpPr>
        <p:spPr>
          <a:xfrm>
            <a:off x="849908" y="4331295"/>
            <a:ext cx="159544" cy="274142"/>
          </a:xfrm>
          <a:prstGeom prst="rect">
            <a:avLst/>
          </a:prstGeom>
          <a:noFill/>
          <a:ln/>
        </p:spPr>
        <p:txBody>
          <a:bodyPr wrap="none" lIns="0" tIns="0" rIns="0" bIns="0" rtlCol="0" anchor="t"/>
          <a:lstStyle/>
          <a:p>
            <a:pPr algn="ctr">
              <a:lnSpc>
                <a:spcPts val="2125"/>
              </a:lnSpc>
            </a:pPr>
            <a:r>
              <a:rPr lang="en-US" sz="2125" b="1" kern="0" spc="-22" dirty="0">
                <a:solidFill>
                  <a:srgbClr val="3D3838"/>
                </a:solidFill>
                <a:latin typeface="Montserrat Bold" pitchFamily="34" charset="0"/>
                <a:ea typeface="Montserrat Bold" pitchFamily="34" charset="-122"/>
                <a:cs typeface="Montserrat Bold" pitchFamily="34" charset="-120"/>
              </a:rPr>
              <a:t>3</a:t>
            </a:r>
            <a:endParaRPr lang="en-US" sz="2125" dirty="0"/>
          </a:p>
        </p:txBody>
      </p:sp>
      <p:sp>
        <p:nvSpPr>
          <p:cNvPr id="13" name="Text 11"/>
          <p:cNvSpPr/>
          <p:nvPr/>
        </p:nvSpPr>
        <p:spPr>
          <a:xfrm>
            <a:off x="1356916" y="4242197"/>
            <a:ext cx="2284512" cy="285552"/>
          </a:xfrm>
          <a:prstGeom prst="rect">
            <a:avLst/>
          </a:prstGeom>
          <a:noFill/>
          <a:ln/>
        </p:spPr>
        <p:txBody>
          <a:bodyPr wrap="none" lIns="0" tIns="0" rIns="0" bIns="0" rtlCol="0" anchor="t"/>
          <a:lstStyle/>
          <a:p>
            <a:pPr>
              <a:lnSpc>
                <a:spcPts val="2208"/>
              </a:lnSpc>
            </a:pPr>
            <a:r>
              <a:rPr lang="en-US" sz="1792" b="1" kern="0" spc="-18" dirty="0">
                <a:solidFill>
                  <a:srgbClr val="3D3838"/>
                </a:solidFill>
                <a:latin typeface="Montserrat Bold" pitchFamily="34" charset="0"/>
                <a:ea typeface="Montserrat Bold" pitchFamily="34" charset="-122"/>
                <a:cs typeface="Montserrat Bold" pitchFamily="34" charset="-120"/>
              </a:rPr>
              <a:t>Predictive Power</a:t>
            </a:r>
            <a:endParaRPr lang="en-US" sz="1792" dirty="0"/>
          </a:p>
        </p:txBody>
      </p:sp>
      <p:sp>
        <p:nvSpPr>
          <p:cNvPr id="14" name="Text 12"/>
          <p:cNvSpPr/>
          <p:nvPr/>
        </p:nvSpPr>
        <p:spPr>
          <a:xfrm>
            <a:off x="1356916" y="4648300"/>
            <a:ext cx="4638576" cy="1507629"/>
          </a:xfrm>
          <a:prstGeom prst="rect">
            <a:avLst/>
          </a:prstGeom>
          <a:noFill/>
          <a:ln/>
        </p:spPr>
        <p:txBody>
          <a:bodyPr wrap="square" lIns="0" tIns="0" rIns="0" bIns="0" rtlCol="0" anchor="t"/>
          <a:lstStyle/>
          <a:p>
            <a:pPr algn="just">
              <a:lnSpc>
                <a:spcPts val="2333"/>
              </a:lnSpc>
            </a:pPr>
            <a:r>
              <a:rPr lang="en-US" sz="1542" dirty="0">
                <a:solidFill>
                  <a:srgbClr val="3D3838"/>
                </a:solidFill>
                <a:latin typeface="Times New Roman" panose="02020603050405020304" pitchFamily="18" charset="0"/>
                <a:ea typeface="Source Sans Pro" pitchFamily="34" charset="-122"/>
                <a:cs typeface="Times New Roman" panose="02020603050405020304" pitchFamily="18" charset="0"/>
              </a:rPr>
              <a:t>Attributes were chosen based on their potential predictive power in accident severity classification. Factors known to significantly influence accident likelihood and severity, such as visibility and traffic conditions, were prioritized in the selection process.</a:t>
            </a:r>
            <a:endParaRPr lang="en-US" sz="1542" dirty="0">
              <a:latin typeface="Times New Roman" panose="02020603050405020304" pitchFamily="18" charset="0"/>
              <a:cs typeface="Times New Roman" panose="02020603050405020304" pitchFamily="18" charset="0"/>
            </a:endParaRPr>
          </a:p>
        </p:txBody>
      </p:sp>
      <p:sp>
        <p:nvSpPr>
          <p:cNvPr id="15" name="Shape 13"/>
          <p:cNvSpPr/>
          <p:nvPr/>
        </p:nvSpPr>
        <p:spPr>
          <a:xfrm>
            <a:off x="6196509" y="4242197"/>
            <a:ext cx="452338" cy="452338"/>
          </a:xfrm>
          <a:prstGeom prst="roundRect">
            <a:avLst>
              <a:gd name="adj" fmla="val 6667"/>
            </a:avLst>
          </a:prstGeom>
          <a:solidFill>
            <a:srgbClr val="F2EEEE"/>
          </a:solidFill>
          <a:ln/>
        </p:spPr>
        <p:txBody>
          <a:bodyPr/>
          <a:lstStyle/>
          <a:p>
            <a:endParaRPr lang="en-IN" sz="1500"/>
          </a:p>
        </p:txBody>
      </p:sp>
      <p:sp>
        <p:nvSpPr>
          <p:cNvPr id="16" name="Text 14"/>
          <p:cNvSpPr/>
          <p:nvPr/>
        </p:nvSpPr>
        <p:spPr>
          <a:xfrm>
            <a:off x="6329561" y="4331295"/>
            <a:ext cx="186134" cy="274142"/>
          </a:xfrm>
          <a:prstGeom prst="rect">
            <a:avLst/>
          </a:prstGeom>
          <a:noFill/>
          <a:ln/>
        </p:spPr>
        <p:txBody>
          <a:bodyPr wrap="none" lIns="0" tIns="0" rIns="0" bIns="0" rtlCol="0" anchor="t"/>
          <a:lstStyle/>
          <a:p>
            <a:pPr algn="ctr">
              <a:lnSpc>
                <a:spcPts val="2125"/>
              </a:lnSpc>
            </a:pPr>
            <a:r>
              <a:rPr lang="en-US" sz="2125" b="1" kern="0" spc="-22" dirty="0">
                <a:solidFill>
                  <a:srgbClr val="3D3838"/>
                </a:solidFill>
                <a:latin typeface="Montserrat Bold" pitchFamily="34" charset="0"/>
                <a:ea typeface="Montserrat Bold" pitchFamily="34" charset="-122"/>
                <a:cs typeface="Montserrat Bold" pitchFamily="34" charset="-120"/>
              </a:rPr>
              <a:t>4</a:t>
            </a:r>
            <a:endParaRPr lang="en-US" sz="2125" dirty="0"/>
          </a:p>
        </p:txBody>
      </p:sp>
      <p:sp>
        <p:nvSpPr>
          <p:cNvPr id="17" name="Text 15"/>
          <p:cNvSpPr/>
          <p:nvPr/>
        </p:nvSpPr>
        <p:spPr>
          <a:xfrm>
            <a:off x="6849865" y="4242197"/>
            <a:ext cx="3279874" cy="285552"/>
          </a:xfrm>
          <a:prstGeom prst="rect">
            <a:avLst/>
          </a:prstGeom>
          <a:noFill/>
          <a:ln/>
        </p:spPr>
        <p:txBody>
          <a:bodyPr wrap="none" lIns="0" tIns="0" rIns="0" bIns="0" rtlCol="0" anchor="t"/>
          <a:lstStyle/>
          <a:p>
            <a:pPr>
              <a:lnSpc>
                <a:spcPts val="2208"/>
              </a:lnSpc>
            </a:pPr>
            <a:r>
              <a:rPr lang="en-US" sz="1792" b="1" kern="0" spc="-18" dirty="0">
                <a:solidFill>
                  <a:srgbClr val="3D3838"/>
                </a:solidFill>
                <a:latin typeface="Montserrat Bold" pitchFamily="34" charset="0"/>
                <a:ea typeface="Montserrat Bold" pitchFamily="34" charset="-122"/>
                <a:cs typeface="Montserrat Bold" pitchFamily="34" charset="-120"/>
              </a:rPr>
              <a:t>Data Quality Considerations</a:t>
            </a:r>
            <a:endParaRPr lang="en-US" sz="1792" dirty="0"/>
          </a:p>
        </p:txBody>
      </p:sp>
      <p:sp>
        <p:nvSpPr>
          <p:cNvPr id="18" name="Text 16"/>
          <p:cNvSpPr/>
          <p:nvPr/>
        </p:nvSpPr>
        <p:spPr>
          <a:xfrm>
            <a:off x="6849865" y="4648300"/>
            <a:ext cx="4638576" cy="1507629"/>
          </a:xfrm>
          <a:prstGeom prst="rect">
            <a:avLst/>
          </a:prstGeom>
          <a:noFill/>
          <a:ln/>
        </p:spPr>
        <p:txBody>
          <a:bodyPr wrap="square" lIns="0" tIns="0" rIns="0" bIns="0" rtlCol="0" anchor="t"/>
          <a:lstStyle/>
          <a:p>
            <a:pPr algn="just">
              <a:lnSpc>
                <a:spcPts val="2333"/>
              </a:lnSpc>
            </a:pPr>
            <a:r>
              <a:rPr lang="en-US" sz="1542" dirty="0">
                <a:solidFill>
                  <a:srgbClr val="3D3838"/>
                </a:solidFill>
                <a:latin typeface="Times New Roman" panose="02020603050405020304" pitchFamily="18" charset="0"/>
                <a:ea typeface="Source Sans Pro" pitchFamily="34" charset="-122"/>
                <a:cs typeface="Times New Roman" panose="02020603050405020304" pitchFamily="18" charset="0"/>
              </a:rPr>
              <a:t>The selection process also considered the quality and completeness of data for each attribute. Attributes with high rates of missing values or inconsistent reporting were carefully evaluated before inclusion in the final analysis set.</a:t>
            </a:r>
            <a:endParaRPr lang="en-US" sz="1542"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
            <a:extLst>
              <a:ext uri="{FF2B5EF4-FFF2-40B4-BE49-F238E27FC236}">
                <a16:creationId xmlns:a16="http://schemas.microsoft.com/office/drawing/2014/main" id="{AFC3CADC-36B9-5B55-029C-1C01322F33AF}"/>
              </a:ext>
            </a:extLst>
          </p:cNvPr>
          <p:cNvSpPr/>
          <p:nvPr/>
        </p:nvSpPr>
        <p:spPr>
          <a:xfrm>
            <a:off x="350418" y="805559"/>
            <a:ext cx="372666" cy="372666"/>
          </a:xfrm>
          <a:prstGeom prst="roundRect">
            <a:avLst>
              <a:gd name="adj" fmla="val 6668"/>
            </a:avLst>
          </a:prstGeom>
          <a:solidFill>
            <a:srgbClr val="F2EEEE"/>
          </a:solidFill>
          <a:ln>
            <a:solidFill>
              <a:schemeClr val="accent1"/>
            </a:solidFill>
          </a:ln>
        </p:spPr>
        <p:txBody>
          <a:bodyPr/>
          <a:lstStyle/>
          <a:p>
            <a:endParaRPr lang="en-IN" sz="1500" dirty="0">
              <a:highlight>
                <a:srgbClr val="FF0000"/>
              </a:highlight>
            </a:endParaRPr>
          </a:p>
        </p:txBody>
      </p:sp>
      <p:sp>
        <p:nvSpPr>
          <p:cNvPr id="3" name="TextBox 2">
            <a:extLst>
              <a:ext uri="{FF2B5EF4-FFF2-40B4-BE49-F238E27FC236}">
                <a16:creationId xmlns:a16="http://schemas.microsoft.com/office/drawing/2014/main" id="{4EB4C2B5-0655-5F19-6D30-85F51E6C0F6A}"/>
              </a:ext>
            </a:extLst>
          </p:cNvPr>
          <p:cNvSpPr txBox="1"/>
          <p:nvPr/>
        </p:nvSpPr>
        <p:spPr>
          <a:xfrm flipH="1">
            <a:off x="436152" y="852065"/>
            <a:ext cx="201198" cy="327847"/>
          </a:xfrm>
          <a:prstGeom prst="rect">
            <a:avLst/>
          </a:prstGeom>
          <a:noFill/>
        </p:spPr>
        <p:txBody>
          <a:bodyPr wrap="square">
            <a:spAutoFit/>
          </a:bodyPr>
          <a:lstStyle/>
          <a:p>
            <a:pPr algn="ctr">
              <a:lnSpc>
                <a:spcPts val="1750"/>
              </a:lnSpc>
            </a:pPr>
            <a:r>
              <a:rPr lang="en-US" sz="1800" b="1" kern="0" spc="-17" dirty="0">
                <a:solidFill>
                  <a:srgbClr val="3D3838"/>
                </a:solidFill>
                <a:latin typeface="Montserrat Bold" pitchFamily="34" charset="0"/>
                <a:ea typeface="Montserrat Bold" pitchFamily="34" charset="-122"/>
              </a:rPr>
              <a:t>1</a:t>
            </a:r>
            <a:endParaRPr lang="en-US" sz="1800" dirty="0"/>
          </a:p>
        </p:txBody>
      </p:sp>
      <p:sp>
        <p:nvSpPr>
          <p:cNvPr id="4" name="Shape 2">
            <a:extLst>
              <a:ext uri="{FF2B5EF4-FFF2-40B4-BE49-F238E27FC236}">
                <a16:creationId xmlns:a16="http://schemas.microsoft.com/office/drawing/2014/main" id="{D8D5C652-E9E1-5888-4275-415A02B77259}"/>
              </a:ext>
            </a:extLst>
          </p:cNvPr>
          <p:cNvSpPr/>
          <p:nvPr/>
        </p:nvSpPr>
        <p:spPr>
          <a:xfrm>
            <a:off x="723084" y="969163"/>
            <a:ext cx="579735" cy="19050"/>
          </a:xfrm>
          <a:prstGeom prst="roundRect">
            <a:avLst>
              <a:gd name="adj" fmla="val 130436"/>
            </a:avLst>
          </a:prstGeom>
          <a:solidFill>
            <a:srgbClr val="D8D4D4"/>
          </a:solidFill>
          <a:ln/>
        </p:spPr>
        <p:txBody>
          <a:bodyPr/>
          <a:lstStyle/>
          <a:p>
            <a:endParaRPr lang="en-IN" sz="1500"/>
          </a:p>
        </p:txBody>
      </p:sp>
      <p:sp>
        <p:nvSpPr>
          <p:cNvPr id="5" name="TextBox 4">
            <a:extLst>
              <a:ext uri="{FF2B5EF4-FFF2-40B4-BE49-F238E27FC236}">
                <a16:creationId xmlns:a16="http://schemas.microsoft.com/office/drawing/2014/main" id="{F13A551C-D417-965D-584C-CF7A65F1AD10}"/>
              </a:ext>
            </a:extLst>
          </p:cNvPr>
          <p:cNvSpPr txBox="1"/>
          <p:nvPr/>
        </p:nvSpPr>
        <p:spPr>
          <a:xfrm>
            <a:off x="1252364" y="819613"/>
            <a:ext cx="2638697" cy="329386"/>
          </a:xfrm>
          <a:prstGeom prst="rect">
            <a:avLst/>
          </a:prstGeom>
          <a:noFill/>
        </p:spPr>
        <p:txBody>
          <a:bodyPr wrap="square">
            <a:spAutoFit/>
          </a:bodyPr>
          <a:lstStyle/>
          <a:p>
            <a:pPr>
              <a:lnSpc>
                <a:spcPts val="1833"/>
              </a:lnSpc>
            </a:pPr>
            <a:r>
              <a:rPr lang="en-US" sz="1800" b="1" i="1" kern="0" spc="-15" dirty="0">
                <a:solidFill>
                  <a:srgbClr val="3D3838"/>
                </a:solidFill>
                <a:latin typeface="+mj-lt"/>
                <a:ea typeface="Montserrat Bold" pitchFamily="34" charset="-122"/>
                <a:cs typeface="Montserrat Bold" pitchFamily="34" charset="-120"/>
              </a:rPr>
              <a:t>Handling Missing Values</a:t>
            </a:r>
            <a:endParaRPr lang="en-US" sz="1800" i="1" dirty="0">
              <a:latin typeface="+mj-lt"/>
            </a:endParaRPr>
          </a:p>
        </p:txBody>
      </p:sp>
      <p:pic>
        <p:nvPicPr>
          <p:cNvPr id="6" name="Picture 5">
            <a:extLst>
              <a:ext uri="{FF2B5EF4-FFF2-40B4-BE49-F238E27FC236}">
                <a16:creationId xmlns:a16="http://schemas.microsoft.com/office/drawing/2014/main" id="{3E76DA41-0B3B-AC3B-AE08-76C62A38D8B6}"/>
              </a:ext>
            </a:extLst>
          </p:cNvPr>
          <p:cNvPicPr>
            <a:picLocks noChangeAspect="1"/>
          </p:cNvPicPr>
          <p:nvPr/>
        </p:nvPicPr>
        <p:blipFill>
          <a:blip r:embed="rId2"/>
          <a:stretch>
            <a:fillRect/>
          </a:stretch>
        </p:blipFill>
        <p:spPr>
          <a:xfrm>
            <a:off x="5808617" y="0"/>
            <a:ext cx="6383383" cy="6858000"/>
          </a:xfrm>
          <a:prstGeom prst="rect">
            <a:avLst/>
          </a:prstGeom>
        </p:spPr>
      </p:pic>
      <p:sp>
        <p:nvSpPr>
          <p:cNvPr id="7" name="TextBox 6">
            <a:extLst>
              <a:ext uri="{FF2B5EF4-FFF2-40B4-BE49-F238E27FC236}">
                <a16:creationId xmlns:a16="http://schemas.microsoft.com/office/drawing/2014/main" id="{2B9A7EA7-FAF9-831D-F672-3AE3073684D0}"/>
              </a:ext>
            </a:extLst>
          </p:cNvPr>
          <p:cNvSpPr txBox="1"/>
          <p:nvPr/>
        </p:nvSpPr>
        <p:spPr>
          <a:xfrm>
            <a:off x="0" y="1434796"/>
            <a:ext cx="5408023" cy="8739957"/>
          </a:xfrm>
          <a:prstGeom prst="rect">
            <a:avLst/>
          </a:prstGeom>
          <a:noFill/>
        </p:spPr>
        <p:txBody>
          <a:bodyPr wrap="square">
            <a:spAutoFit/>
          </a:bodyPr>
          <a:lstStyle/>
          <a:p>
            <a:pPr>
              <a:buFont typeface="+mj-lt"/>
              <a:buAutoNum type="arabicPeriod"/>
            </a:pPr>
            <a:r>
              <a:rPr lang="en-US" sz="1400" b="1" dirty="0"/>
              <a:t>Objective of Handling Missing Values:</a:t>
            </a:r>
            <a:endParaRPr lang="en-US" sz="1400" dirty="0"/>
          </a:p>
          <a:p>
            <a:pPr marL="742950" lvl="1" indent="-285750">
              <a:buFont typeface="+mj-lt"/>
              <a:buAutoNum type="arabicPeriod"/>
            </a:pPr>
            <a:r>
              <a:rPr lang="en-US" sz="1400" dirty="0"/>
              <a:t>To ensure data quality and integrity for analysis and modeling.</a:t>
            </a:r>
            <a:br>
              <a:rPr lang="en-US" sz="1400" dirty="0"/>
            </a:br>
            <a:endParaRPr lang="en-US" sz="1400" dirty="0"/>
          </a:p>
          <a:p>
            <a:pPr marL="742950" lvl="1" indent="-285750">
              <a:buFont typeface="+mj-lt"/>
              <a:buAutoNum type="arabicPeriod"/>
            </a:pPr>
            <a:r>
              <a:rPr lang="en-US" sz="1400" dirty="0"/>
              <a:t>Reduce bias and inaccuracies caused by missing or incomplete data.</a:t>
            </a:r>
            <a:br>
              <a:rPr lang="en-US" sz="1400" dirty="0"/>
            </a:br>
            <a:endParaRPr lang="en-US" sz="1400" dirty="0"/>
          </a:p>
          <a:p>
            <a:pPr>
              <a:buFont typeface="+mj-lt"/>
              <a:buAutoNum type="arabicPeriod"/>
            </a:pPr>
            <a:r>
              <a:rPr lang="en-US" sz="1400" b="1" dirty="0"/>
              <a:t>Approach Taken:</a:t>
            </a:r>
            <a:endParaRPr lang="en-US" sz="1400" dirty="0"/>
          </a:p>
          <a:p>
            <a:pPr marL="742950" lvl="1" indent="-285750">
              <a:buFont typeface="+mj-lt"/>
              <a:buAutoNum type="arabicPeriod"/>
            </a:pPr>
            <a:r>
              <a:rPr lang="en-US" sz="1400" b="1" dirty="0"/>
              <a:t>Mean Imputation:</a:t>
            </a:r>
            <a:r>
              <a:rPr lang="en-US" sz="1400" dirty="0"/>
              <a:t> For numerical columns, missing values were replaced with the mean of the column.</a:t>
            </a:r>
            <a:br>
              <a:rPr lang="en-US" sz="1400" dirty="0"/>
            </a:br>
            <a:endParaRPr lang="en-US" sz="1400" dirty="0"/>
          </a:p>
          <a:p>
            <a:pPr marL="742950" lvl="1" indent="-285750">
              <a:buFont typeface="+mj-lt"/>
              <a:buAutoNum type="arabicPeriod"/>
            </a:pPr>
            <a:r>
              <a:rPr lang="en-US" sz="1400" b="1" dirty="0"/>
              <a:t>Mode Imputation:</a:t>
            </a:r>
            <a:r>
              <a:rPr lang="en-US" sz="1400" dirty="0"/>
              <a:t> For categorical columns, missing values were replaced with the most frequently occurring value.</a:t>
            </a:r>
            <a:br>
              <a:rPr lang="en-US" sz="1400" dirty="0"/>
            </a:br>
            <a:endParaRPr lang="en-US" sz="1400" dirty="0"/>
          </a:p>
          <a:p>
            <a:pPr marL="742950" lvl="1" indent="-285750">
              <a:buFont typeface="+mj-lt"/>
              <a:buAutoNum type="arabicPeriod"/>
            </a:pPr>
            <a:r>
              <a:rPr lang="en-US" sz="1400" b="1" dirty="0"/>
              <a:t>Critical Removal:</a:t>
            </a:r>
            <a:r>
              <a:rPr lang="en-US" sz="1400" dirty="0"/>
              <a:t> Entries with substantial missing data were removed to prevent skewing results.</a:t>
            </a:r>
            <a:br>
              <a:rPr lang="en-US" sz="1400" dirty="0"/>
            </a:br>
            <a:endParaRPr lang="en-US" sz="1400" dirty="0"/>
          </a:p>
          <a:p>
            <a:pPr>
              <a:buFont typeface="+mj-lt"/>
              <a:buAutoNum type="arabicPeriod"/>
            </a:pPr>
            <a:r>
              <a:rPr lang="en-US" sz="1400" b="1" dirty="0"/>
              <a:t>Results:</a:t>
            </a:r>
            <a:endParaRPr lang="en-US" sz="1400" dirty="0"/>
          </a:p>
          <a:p>
            <a:pPr marL="742950" lvl="1" indent="-285750">
              <a:buFont typeface="+mj-lt"/>
              <a:buAutoNum type="arabicPeriod"/>
            </a:pPr>
            <a:r>
              <a:rPr lang="en-US" sz="1400" dirty="0"/>
              <a:t>A significant reduction in missing data improved dataset readiness for analysis and modeling.</a:t>
            </a: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gn="ctr">
              <a:lnSpc>
                <a:spcPts val="1917"/>
              </a:lnSpc>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1170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AA765-C423-E8F5-BAEA-CE3FEADD2E9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F8227E-8B7F-90F0-F474-710D24F39AE3}"/>
              </a:ext>
            </a:extLst>
          </p:cNvPr>
          <p:cNvSpPr txBox="1"/>
          <p:nvPr/>
        </p:nvSpPr>
        <p:spPr>
          <a:xfrm>
            <a:off x="1340916" y="466457"/>
            <a:ext cx="3431709" cy="329386"/>
          </a:xfrm>
          <a:prstGeom prst="rect">
            <a:avLst/>
          </a:prstGeom>
          <a:noFill/>
        </p:spPr>
        <p:txBody>
          <a:bodyPr wrap="none" rtlCol="0">
            <a:spAutoFit/>
          </a:bodyPr>
          <a:lstStyle/>
          <a:p>
            <a:pPr>
              <a:lnSpc>
                <a:spcPts val="1833"/>
              </a:lnSpc>
            </a:pPr>
            <a:r>
              <a:rPr lang="en-US" sz="1800" b="1" i="1" kern="0" spc="-15" dirty="0">
                <a:solidFill>
                  <a:srgbClr val="3D3838"/>
                </a:solidFill>
                <a:latin typeface="+mj-lt"/>
                <a:ea typeface="Montserrat Bold" pitchFamily="34" charset="-122"/>
                <a:cs typeface="Montserrat Bold" pitchFamily="34" charset="-120"/>
              </a:rPr>
              <a:t>Feature Engineering and Encoding</a:t>
            </a:r>
            <a:endParaRPr lang="en-US" sz="1800" i="1" dirty="0">
              <a:latin typeface="+mj-lt"/>
            </a:endParaRPr>
          </a:p>
        </p:txBody>
      </p:sp>
      <p:sp>
        <p:nvSpPr>
          <p:cNvPr id="6" name="Shape 3">
            <a:extLst>
              <a:ext uri="{FF2B5EF4-FFF2-40B4-BE49-F238E27FC236}">
                <a16:creationId xmlns:a16="http://schemas.microsoft.com/office/drawing/2014/main" id="{C2D845A7-88D8-65D6-7AD4-B28DCAC2C0B9}"/>
              </a:ext>
            </a:extLst>
          </p:cNvPr>
          <p:cNvSpPr/>
          <p:nvPr/>
        </p:nvSpPr>
        <p:spPr>
          <a:xfrm>
            <a:off x="453645" y="444817"/>
            <a:ext cx="372666" cy="372666"/>
          </a:xfrm>
          <a:prstGeom prst="roundRect">
            <a:avLst>
              <a:gd name="adj" fmla="val 6668"/>
            </a:avLst>
          </a:prstGeom>
          <a:solidFill>
            <a:srgbClr val="F2EEEE"/>
          </a:solidFill>
          <a:ln>
            <a:solidFill>
              <a:schemeClr val="accent1"/>
            </a:solidFill>
          </a:ln>
        </p:spPr>
        <p:txBody>
          <a:bodyPr/>
          <a:lstStyle/>
          <a:p>
            <a:endParaRPr lang="en-IN" sz="1500" dirty="0">
              <a:highlight>
                <a:srgbClr val="FF0000"/>
              </a:highlight>
            </a:endParaRPr>
          </a:p>
        </p:txBody>
      </p:sp>
      <p:sp>
        <p:nvSpPr>
          <p:cNvPr id="8" name="Text 4">
            <a:extLst>
              <a:ext uri="{FF2B5EF4-FFF2-40B4-BE49-F238E27FC236}">
                <a16:creationId xmlns:a16="http://schemas.microsoft.com/office/drawing/2014/main" id="{A5814547-8EA9-6EF3-D2AA-F33B2604141F}"/>
              </a:ext>
            </a:extLst>
          </p:cNvPr>
          <p:cNvSpPr/>
          <p:nvPr/>
        </p:nvSpPr>
        <p:spPr>
          <a:xfrm>
            <a:off x="162885" y="535808"/>
            <a:ext cx="954187" cy="225921"/>
          </a:xfrm>
          <a:prstGeom prst="rect">
            <a:avLst/>
          </a:prstGeom>
          <a:noFill/>
          <a:ln/>
        </p:spPr>
        <p:txBody>
          <a:bodyPr wrap="none" lIns="0" tIns="0" rIns="0" bIns="0" rtlCol="0" anchor="t"/>
          <a:lstStyle/>
          <a:p>
            <a:pPr algn="ctr">
              <a:lnSpc>
                <a:spcPts val="1750"/>
              </a:lnSpc>
            </a:pPr>
            <a:r>
              <a:rPr lang="en-US" sz="1750" b="1" kern="0" spc="-17" dirty="0">
                <a:solidFill>
                  <a:srgbClr val="3D3838"/>
                </a:solidFill>
                <a:latin typeface="Montserrat Bold" pitchFamily="34" charset="0"/>
                <a:ea typeface="Montserrat Bold" pitchFamily="34" charset="-122"/>
              </a:rPr>
              <a:t>2</a:t>
            </a:r>
            <a:endParaRPr lang="en-US" sz="1750" dirty="0"/>
          </a:p>
        </p:txBody>
      </p:sp>
      <p:sp>
        <p:nvSpPr>
          <p:cNvPr id="9" name="Shape 2">
            <a:extLst>
              <a:ext uri="{FF2B5EF4-FFF2-40B4-BE49-F238E27FC236}">
                <a16:creationId xmlns:a16="http://schemas.microsoft.com/office/drawing/2014/main" id="{9D2ED9BD-891A-5418-612D-832C8E9C00CD}"/>
              </a:ext>
            </a:extLst>
          </p:cNvPr>
          <p:cNvSpPr/>
          <p:nvPr/>
        </p:nvSpPr>
        <p:spPr>
          <a:xfrm>
            <a:off x="827203" y="612100"/>
            <a:ext cx="579735" cy="19050"/>
          </a:xfrm>
          <a:prstGeom prst="roundRect">
            <a:avLst>
              <a:gd name="adj" fmla="val 130436"/>
            </a:avLst>
          </a:prstGeom>
          <a:solidFill>
            <a:srgbClr val="D8D4D4"/>
          </a:solidFill>
          <a:ln/>
        </p:spPr>
        <p:txBody>
          <a:bodyPr/>
          <a:lstStyle/>
          <a:p>
            <a:endParaRPr lang="en-IN" sz="1500"/>
          </a:p>
        </p:txBody>
      </p:sp>
      <p:sp>
        <p:nvSpPr>
          <p:cNvPr id="12" name="TextBox 11">
            <a:extLst>
              <a:ext uri="{FF2B5EF4-FFF2-40B4-BE49-F238E27FC236}">
                <a16:creationId xmlns:a16="http://schemas.microsoft.com/office/drawing/2014/main" id="{4A26C0F5-9D35-F5C2-9BD6-F58134CF9A0C}"/>
              </a:ext>
            </a:extLst>
          </p:cNvPr>
          <p:cNvSpPr txBox="1"/>
          <p:nvPr/>
        </p:nvSpPr>
        <p:spPr>
          <a:xfrm>
            <a:off x="1064521" y="861537"/>
            <a:ext cx="3713820" cy="3754874"/>
          </a:xfrm>
          <a:prstGeom prst="rect">
            <a:avLst/>
          </a:prstGeom>
          <a:noFill/>
        </p:spPr>
        <p:txBody>
          <a:bodyPr wrap="square" rtlCol="0">
            <a:spAutoFit/>
          </a:bodyPr>
          <a:lstStyle/>
          <a:p>
            <a:pPr>
              <a:buFont typeface="+mj-lt"/>
              <a:buAutoNum type="arabicPeriod"/>
            </a:pPr>
            <a:r>
              <a:rPr lang="en-US" sz="1400" b="1" dirty="0">
                <a:latin typeface="Times New Roman" panose="02020603050405020304" pitchFamily="18" charset="0"/>
                <a:cs typeface="Times New Roman" panose="02020603050405020304" pitchFamily="18" charset="0"/>
              </a:rPr>
              <a:t>Categorical Feature Encoding</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400" dirty="0">
                <a:latin typeface="Times New Roman" panose="02020603050405020304" pitchFamily="18" charset="0"/>
                <a:cs typeface="Times New Roman" panose="02020603050405020304" pitchFamily="18" charset="0"/>
              </a:rPr>
              <a:t>Utilized </a:t>
            </a:r>
            <a:r>
              <a:rPr lang="en-US" sz="1400" b="1" dirty="0">
                <a:latin typeface="Times New Roman" panose="02020603050405020304" pitchFamily="18" charset="0"/>
                <a:cs typeface="Times New Roman" panose="02020603050405020304" pitchFamily="18" charset="0"/>
              </a:rPr>
              <a:t>label encoding</a:t>
            </a:r>
            <a:r>
              <a:rPr lang="en-US" sz="1400" dirty="0">
                <a:latin typeface="Times New Roman" panose="02020603050405020304" pitchFamily="18" charset="0"/>
                <a:cs typeface="Times New Roman" panose="02020603050405020304" pitchFamily="18" charset="0"/>
              </a:rPr>
              <a:t> for high-cardinality categorical features.</a:t>
            </a:r>
          </a:p>
          <a:p>
            <a:pPr marL="742950" lvl="1" indent="-285750">
              <a:buFont typeface="+mj-lt"/>
              <a:buAutoNum type="arabicPeriod"/>
            </a:pPr>
            <a:r>
              <a:rPr lang="en-US" sz="1400" dirty="0">
                <a:latin typeface="Times New Roman" panose="02020603050405020304" pitchFamily="18" charset="0"/>
                <a:cs typeface="Times New Roman" panose="02020603050405020304" pitchFamily="18" charset="0"/>
              </a:rPr>
              <a:t>Applied </a:t>
            </a:r>
            <a:r>
              <a:rPr lang="en-US" sz="1400" b="1" dirty="0">
                <a:latin typeface="Times New Roman" panose="02020603050405020304" pitchFamily="18" charset="0"/>
                <a:cs typeface="Times New Roman" panose="02020603050405020304" pitchFamily="18" charset="0"/>
              </a:rPr>
              <a:t>one-hot encoding</a:t>
            </a:r>
            <a:r>
              <a:rPr lang="en-US" sz="1400" dirty="0">
                <a:latin typeface="Times New Roman" panose="02020603050405020304" pitchFamily="18" charset="0"/>
                <a:cs typeface="Times New Roman" panose="02020603050405020304" pitchFamily="18" charset="0"/>
              </a:rPr>
              <a:t> for categorical variables with fewer unique values to maintain data granularity</a:t>
            </a:r>
          </a:p>
          <a:p>
            <a:endParaRPr lang="en-US" sz="1400" dirty="0">
              <a:latin typeface="Times New Roman" panose="02020603050405020304" pitchFamily="18" charset="0"/>
              <a:cs typeface="Times New Roman" panose="02020603050405020304" pitchFamily="18" charset="0"/>
            </a:endParaRPr>
          </a:p>
          <a:p>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Numerical Feature Normalization</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lvl="1"/>
            <a:r>
              <a:rPr lang="en-US" sz="1400" dirty="0">
                <a:latin typeface="Times New Roman" panose="02020603050405020304" pitchFamily="18" charset="0"/>
                <a:cs typeface="Times New Roman" panose="02020603050405020304" pitchFamily="18" charset="0"/>
              </a:rPr>
              <a:t>Leveraged </a:t>
            </a:r>
            <a:r>
              <a:rPr lang="en-US" sz="1400" b="1" dirty="0">
                <a:latin typeface="Times New Roman" panose="02020603050405020304" pitchFamily="18" charset="0"/>
                <a:cs typeface="Times New Roman" panose="02020603050405020304" pitchFamily="18" charset="0"/>
              </a:rPr>
              <a:t>StandardScaler</a:t>
            </a:r>
            <a:r>
              <a:rPr lang="en-US" sz="1400" dirty="0">
                <a:latin typeface="Times New Roman" panose="02020603050405020304" pitchFamily="18" charset="0"/>
                <a:cs typeface="Times New Roman" panose="02020603050405020304" pitchFamily="18" charset="0"/>
              </a:rPr>
              <a:t> and </a:t>
            </a:r>
            <a:r>
              <a:rPr lang="en-US" sz="1400" b="1" dirty="0">
                <a:latin typeface="Times New Roman" panose="02020603050405020304" pitchFamily="18" charset="0"/>
                <a:cs typeface="Times New Roman" panose="02020603050405020304" pitchFamily="18" charset="0"/>
              </a:rPr>
              <a:t>MinMaxScaler</a:t>
            </a:r>
            <a:r>
              <a:rPr lang="en-US" sz="1400" dirty="0">
                <a:latin typeface="Times New Roman" panose="02020603050405020304" pitchFamily="18" charset="0"/>
                <a:cs typeface="Times New Roman" panose="02020603050405020304" pitchFamily="18" charset="0"/>
              </a:rPr>
              <a:t> to normalize numerical features, ensuring uniform feature scaling and enhancing model performance</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284A8DF-031E-E977-87D6-87B151C158EF}"/>
              </a:ext>
            </a:extLst>
          </p:cNvPr>
          <p:cNvSpPr txBox="1"/>
          <p:nvPr/>
        </p:nvSpPr>
        <p:spPr>
          <a:xfrm>
            <a:off x="5756366" y="2055223"/>
            <a:ext cx="184731" cy="369332"/>
          </a:xfrm>
          <a:prstGeom prst="rect">
            <a:avLst/>
          </a:prstGeom>
          <a:noFill/>
        </p:spPr>
        <p:txBody>
          <a:bodyPr wrap="none" rtlCol="0">
            <a:spAutoFit/>
          </a:bodyPr>
          <a:lstStyle/>
          <a:p>
            <a:endParaRPr lang="en-US" dirty="0"/>
          </a:p>
        </p:txBody>
      </p:sp>
      <p:pic>
        <p:nvPicPr>
          <p:cNvPr id="3" name="Picture 2" descr="A computer screen shot of a black screen&#10;&#10;Description automatically generated">
            <a:extLst>
              <a:ext uri="{FF2B5EF4-FFF2-40B4-BE49-F238E27FC236}">
                <a16:creationId xmlns:a16="http://schemas.microsoft.com/office/drawing/2014/main" id="{9FBB6374-99F1-8E08-157D-D1ECE2AB65ED}"/>
              </a:ext>
            </a:extLst>
          </p:cNvPr>
          <p:cNvPicPr>
            <a:picLocks noChangeAspect="1"/>
          </p:cNvPicPr>
          <p:nvPr/>
        </p:nvPicPr>
        <p:blipFill>
          <a:blip r:embed="rId2"/>
          <a:stretch>
            <a:fillRect/>
          </a:stretch>
        </p:blipFill>
        <p:spPr>
          <a:xfrm>
            <a:off x="5226270" y="-7494"/>
            <a:ext cx="6965730" cy="4619535"/>
          </a:xfrm>
          <a:prstGeom prst="rect">
            <a:avLst/>
          </a:prstGeom>
        </p:spPr>
      </p:pic>
      <p:sp>
        <p:nvSpPr>
          <p:cNvPr id="14" name="Rectangle 13">
            <a:extLst>
              <a:ext uri="{FF2B5EF4-FFF2-40B4-BE49-F238E27FC236}">
                <a16:creationId xmlns:a16="http://schemas.microsoft.com/office/drawing/2014/main" id="{631934B7-042C-5120-E65F-6D5C36FF86C7}"/>
              </a:ext>
            </a:extLst>
          </p:cNvPr>
          <p:cNvSpPr/>
          <p:nvPr/>
        </p:nvSpPr>
        <p:spPr>
          <a:xfrm>
            <a:off x="8770" y="4612041"/>
            <a:ext cx="6096000" cy="2232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9491E82-58EF-F48B-873C-52728823B7BF}"/>
              </a:ext>
            </a:extLst>
          </p:cNvPr>
          <p:cNvSpPr txBox="1"/>
          <p:nvPr/>
        </p:nvSpPr>
        <p:spPr>
          <a:xfrm>
            <a:off x="162885" y="5045571"/>
            <a:ext cx="5593481" cy="1200329"/>
          </a:xfrm>
          <a:prstGeom prst="rect">
            <a:avLst/>
          </a:prstGeom>
          <a:noFill/>
        </p:spPr>
        <p:txBody>
          <a:bodyPr wrap="square">
            <a:spAutoFit/>
          </a:bodyPr>
          <a:lstStyle/>
          <a:p>
            <a:r>
              <a:rPr lang="en-US" dirty="0"/>
              <a:t>These steps aimed to ensure the dataset's compatibility with algorithms, improve computational efficiency, and support accurate predictive modeling.</a:t>
            </a:r>
          </a:p>
          <a:p>
            <a:endParaRPr lang="en-US" dirty="0"/>
          </a:p>
        </p:txBody>
      </p:sp>
      <p:sp>
        <p:nvSpPr>
          <p:cNvPr id="16" name="TextBox 15">
            <a:extLst>
              <a:ext uri="{FF2B5EF4-FFF2-40B4-BE49-F238E27FC236}">
                <a16:creationId xmlns:a16="http://schemas.microsoft.com/office/drawing/2014/main" id="{2DDB0AF3-2E34-B75C-621B-0EFE7BFA1FB6}"/>
              </a:ext>
            </a:extLst>
          </p:cNvPr>
          <p:cNvSpPr txBox="1"/>
          <p:nvPr/>
        </p:nvSpPr>
        <p:spPr>
          <a:xfrm>
            <a:off x="162886" y="4667794"/>
            <a:ext cx="2155446" cy="369332"/>
          </a:xfrm>
          <a:prstGeom prst="rect">
            <a:avLst/>
          </a:prstGeom>
          <a:noFill/>
        </p:spPr>
        <p:txBody>
          <a:bodyPr wrap="square" rtlCol="0">
            <a:spAutoFit/>
          </a:bodyPr>
          <a:lstStyle/>
          <a:p>
            <a:r>
              <a:rPr lang="en-US" dirty="0"/>
              <a:t>Insight : </a:t>
            </a:r>
          </a:p>
        </p:txBody>
      </p:sp>
    </p:spTree>
    <p:extLst>
      <p:ext uri="{BB962C8B-B14F-4D97-AF65-F5344CB8AC3E}">
        <p14:creationId xmlns:p14="http://schemas.microsoft.com/office/powerpoint/2010/main" val="424413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6" name="Picture 14" descr="A graph of a temperature&#10;&#10;Description automatically generated">
            <a:extLst>
              <a:ext uri="{FF2B5EF4-FFF2-40B4-BE49-F238E27FC236}">
                <a16:creationId xmlns:a16="http://schemas.microsoft.com/office/drawing/2014/main" id="{30A4185E-B703-2D9B-D60D-ED4FF8026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703" y="25400"/>
            <a:ext cx="2692400" cy="18415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1">
            <a:extLst>
              <a:ext uri="{FF2B5EF4-FFF2-40B4-BE49-F238E27FC236}">
                <a16:creationId xmlns:a16="http://schemas.microsoft.com/office/drawing/2014/main" id="{4CC35CC3-1631-0E05-F38C-3A7685B65B07}"/>
              </a:ext>
            </a:extLst>
          </p:cNvPr>
          <p:cNvSpPr>
            <a:spLocks noChangeArrowheads="1"/>
          </p:cNvSpPr>
          <p:nvPr/>
        </p:nvSpPr>
        <p:spPr bwMode="auto">
          <a:xfrm>
            <a:off x="980502"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22">
            <a:extLst>
              <a:ext uri="{FF2B5EF4-FFF2-40B4-BE49-F238E27FC236}">
                <a16:creationId xmlns:a16="http://schemas.microsoft.com/office/drawing/2014/main" id="{0CF07C2A-1CC5-93A0-31A7-77D7EDF26BAE}"/>
              </a:ext>
            </a:extLst>
          </p:cNvPr>
          <p:cNvSpPr>
            <a:spLocks noChangeArrowheads="1"/>
          </p:cNvSpPr>
          <p:nvPr/>
        </p:nvSpPr>
        <p:spPr bwMode="auto">
          <a:xfrm>
            <a:off x="980502" y="1841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23">
            <a:extLst>
              <a:ext uri="{FF2B5EF4-FFF2-40B4-BE49-F238E27FC236}">
                <a16:creationId xmlns:a16="http://schemas.microsoft.com/office/drawing/2014/main" id="{872CC685-98E4-D40C-2E9D-4391723082B7}"/>
              </a:ext>
            </a:extLst>
          </p:cNvPr>
          <p:cNvSpPr>
            <a:spLocks noChangeArrowheads="1"/>
          </p:cNvSpPr>
          <p:nvPr/>
        </p:nvSpPr>
        <p:spPr bwMode="auto">
          <a:xfrm>
            <a:off x="980502"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 name="Picture 18" descr="A graph of a line&#10;&#10;Description automatically generated with medium confidence">
            <a:extLst>
              <a:ext uri="{FF2B5EF4-FFF2-40B4-BE49-F238E27FC236}">
                <a16:creationId xmlns:a16="http://schemas.microsoft.com/office/drawing/2014/main" id="{930DDF52-1D82-E6E0-574B-C7CA0C9DA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82" y="2443036"/>
            <a:ext cx="2705100" cy="18669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2A6D148-9BBD-D7A0-6E80-C71E48F2624C}"/>
              </a:ext>
            </a:extLst>
          </p:cNvPr>
          <p:cNvSpPr txBox="1"/>
          <p:nvPr/>
        </p:nvSpPr>
        <p:spPr>
          <a:xfrm>
            <a:off x="1025010" y="168270"/>
            <a:ext cx="3383811"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Anomaly Detection &amp; </a:t>
            </a:r>
            <a:r>
              <a:rPr lang="en-IN" sz="1800" b="1" dirty="0">
                <a:effectLst/>
                <a:latin typeface="Times New Roman" panose="02020603050405020304" pitchFamily="18" charset="0"/>
                <a:ea typeface="Calibri" panose="020F0502020204030204" pitchFamily="34" charset="0"/>
              </a:rPr>
              <a:t>Treatment</a:t>
            </a:r>
            <a:r>
              <a:rPr lang="en-US" dirty="0">
                <a:effectLst/>
              </a:rPr>
              <a:t> </a:t>
            </a:r>
            <a:endParaRPr lang="en-US" b="1" i="1" dirty="0">
              <a:latin typeface="Times New Roman" panose="02020603050405020304" pitchFamily="18" charset="0"/>
              <a:cs typeface="Times New Roman" panose="02020603050405020304" pitchFamily="18" charset="0"/>
            </a:endParaRPr>
          </a:p>
        </p:txBody>
      </p:sp>
      <p:pic>
        <p:nvPicPr>
          <p:cNvPr id="4121" name="Picture 22" descr="A graph with a blue rectangle&#10;&#10;Description automatically generated">
            <a:extLst>
              <a:ext uri="{FF2B5EF4-FFF2-40B4-BE49-F238E27FC236}">
                <a16:creationId xmlns:a16="http://schemas.microsoft.com/office/drawing/2014/main" id="{89812492-7A65-B77A-AD5A-6F854CB58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780" y="4188049"/>
            <a:ext cx="2692400" cy="18669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6">
            <a:extLst>
              <a:ext uri="{FF2B5EF4-FFF2-40B4-BE49-F238E27FC236}">
                <a16:creationId xmlns:a16="http://schemas.microsoft.com/office/drawing/2014/main" id="{BF01B8DE-7FD5-1ADC-A5BA-BADB9A3A4ED3}"/>
              </a:ext>
            </a:extLst>
          </p:cNvPr>
          <p:cNvSpPr>
            <a:spLocks noChangeArrowheads="1"/>
          </p:cNvSpPr>
          <p:nvPr/>
        </p:nvSpPr>
        <p:spPr bwMode="auto">
          <a:xfrm>
            <a:off x="513806" y="2311400"/>
            <a:ext cx="1167819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3" name="Rectangle 27">
            <a:extLst>
              <a:ext uri="{FF2B5EF4-FFF2-40B4-BE49-F238E27FC236}">
                <a16:creationId xmlns:a16="http://schemas.microsoft.com/office/drawing/2014/main" id="{77939AB2-1874-E1C1-1C2D-2956C7B592FD}"/>
              </a:ext>
            </a:extLst>
          </p:cNvPr>
          <p:cNvSpPr>
            <a:spLocks noChangeArrowheads="1"/>
          </p:cNvSpPr>
          <p:nvPr/>
        </p:nvSpPr>
        <p:spPr bwMode="auto">
          <a:xfrm>
            <a:off x="513806" y="4446201"/>
            <a:ext cx="116781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8">
            <a:extLst>
              <a:ext uri="{FF2B5EF4-FFF2-40B4-BE49-F238E27FC236}">
                <a16:creationId xmlns:a16="http://schemas.microsoft.com/office/drawing/2014/main" id="{12A71EBC-221A-D1F0-C67D-A9A65453118F}"/>
              </a:ext>
            </a:extLst>
          </p:cNvPr>
          <p:cNvSpPr>
            <a:spLocks noChangeArrowheads="1"/>
          </p:cNvSpPr>
          <p:nvPr/>
        </p:nvSpPr>
        <p:spPr bwMode="auto">
          <a:xfrm>
            <a:off x="513806" y="6400800"/>
            <a:ext cx="1167819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5" name="Rectangle 31">
            <a:extLst>
              <a:ext uri="{FF2B5EF4-FFF2-40B4-BE49-F238E27FC236}">
                <a16:creationId xmlns:a16="http://schemas.microsoft.com/office/drawing/2014/main" id="{0C378F61-B982-610D-8E20-75BDC9BFFAD8}"/>
              </a:ext>
            </a:extLst>
          </p:cNvPr>
          <p:cNvSpPr>
            <a:spLocks noChangeArrowheads="1"/>
          </p:cNvSpPr>
          <p:nvPr/>
        </p:nvSpPr>
        <p:spPr bwMode="auto">
          <a:xfrm>
            <a:off x="434703" y="298029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6" name="Rectangle 32">
            <a:extLst>
              <a:ext uri="{FF2B5EF4-FFF2-40B4-BE49-F238E27FC236}">
                <a16:creationId xmlns:a16="http://schemas.microsoft.com/office/drawing/2014/main" id="{DF7C52BD-A5A8-FF62-C9F4-631B8BB6CFEE}"/>
              </a:ext>
            </a:extLst>
          </p:cNvPr>
          <p:cNvSpPr>
            <a:spLocks noChangeArrowheads="1"/>
          </p:cNvSpPr>
          <p:nvPr/>
        </p:nvSpPr>
        <p:spPr bwMode="auto">
          <a:xfrm>
            <a:off x="434703" y="50122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Shape 3">
            <a:extLst>
              <a:ext uri="{FF2B5EF4-FFF2-40B4-BE49-F238E27FC236}">
                <a16:creationId xmlns:a16="http://schemas.microsoft.com/office/drawing/2014/main" id="{15A4E2DF-0D6B-D969-58A9-05322CA97A1F}"/>
              </a:ext>
            </a:extLst>
          </p:cNvPr>
          <p:cNvSpPr/>
          <p:nvPr/>
        </p:nvSpPr>
        <p:spPr>
          <a:xfrm>
            <a:off x="141140" y="187821"/>
            <a:ext cx="372666" cy="372666"/>
          </a:xfrm>
          <a:prstGeom prst="roundRect">
            <a:avLst>
              <a:gd name="adj" fmla="val 6668"/>
            </a:avLst>
          </a:prstGeom>
          <a:solidFill>
            <a:srgbClr val="F2EEEE"/>
          </a:solidFill>
          <a:ln>
            <a:solidFill>
              <a:schemeClr val="accent1"/>
            </a:solidFill>
          </a:ln>
        </p:spPr>
        <p:txBody>
          <a:bodyPr/>
          <a:lstStyle/>
          <a:p>
            <a:endParaRPr lang="en-IN" sz="1500" dirty="0">
              <a:highlight>
                <a:srgbClr val="FF0000"/>
              </a:highlight>
            </a:endParaRPr>
          </a:p>
        </p:txBody>
      </p:sp>
      <p:sp>
        <p:nvSpPr>
          <p:cNvPr id="32" name="TextBox 31">
            <a:extLst>
              <a:ext uri="{FF2B5EF4-FFF2-40B4-BE49-F238E27FC236}">
                <a16:creationId xmlns:a16="http://schemas.microsoft.com/office/drawing/2014/main" id="{ECD08DA2-6905-7301-2B60-18DF8E9B1172}"/>
              </a:ext>
            </a:extLst>
          </p:cNvPr>
          <p:cNvSpPr txBox="1"/>
          <p:nvPr/>
        </p:nvSpPr>
        <p:spPr>
          <a:xfrm>
            <a:off x="257804" y="232640"/>
            <a:ext cx="139338" cy="327847"/>
          </a:xfrm>
          <a:prstGeom prst="rect">
            <a:avLst/>
          </a:prstGeom>
          <a:noFill/>
        </p:spPr>
        <p:txBody>
          <a:bodyPr wrap="square">
            <a:spAutoFit/>
          </a:bodyPr>
          <a:lstStyle/>
          <a:p>
            <a:pPr algn="ctr">
              <a:lnSpc>
                <a:spcPts val="1750"/>
              </a:lnSpc>
            </a:pPr>
            <a:r>
              <a:rPr lang="en-US" sz="1800" b="1" kern="0" spc="-17" dirty="0">
                <a:solidFill>
                  <a:srgbClr val="3D3838"/>
                </a:solidFill>
                <a:latin typeface="Montserrat Bold" pitchFamily="34" charset="0"/>
                <a:ea typeface="Montserrat Bold" pitchFamily="34" charset="-122"/>
              </a:rPr>
              <a:t>3</a:t>
            </a:r>
            <a:endParaRPr lang="en-US" sz="1800" dirty="0"/>
          </a:p>
        </p:txBody>
      </p:sp>
      <p:sp>
        <p:nvSpPr>
          <p:cNvPr id="33" name="Shape 2">
            <a:extLst>
              <a:ext uri="{FF2B5EF4-FFF2-40B4-BE49-F238E27FC236}">
                <a16:creationId xmlns:a16="http://schemas.microsoft.com/office/drawing/2014/main" id="{EB0131AE-B0B0-C5A0-8AEE-4B53FB296BB7}"/>
              </a:ext>
            </a:extLst>
          </p:cNvPr>
          <p:cNvSpPr/>
          <p:nvPr/>
        </p:nvSpPr>
        <p:spPr>
          <a:xfrm>
            <a:off x="534089" y="349851"/>
            <a:ext cx="579735" cy="19050"/>
          </a:xfrm>
          <a:prstGeom prst="roundRect">
            <a:avLst>
              <a:gd name="adj" fmla="val 130436"/>
            </a:avLst>
          </a:prstGeom>
          <a:solidFill>
            <a:srgbClr val="D8D4D4"/>
          </a:solidFill>
          <a:ln/>
        </p:spPr>
        <p:txBody>
          <a:bodyPr/>
          <a:lstStyle/>
          <a:p>
            <a:endParaRPr lang="en-IN" sz="1500"/>
          </a:p>
        </p:txBody>
      </p:sp>
      <p:sp>
        <p:nvSpPr>
          <p:cNvPr id="35" name="TextBox 34">
            <a:extLst>
              <a:ext uri="{FF2B5EF4-FFF2-40B4-BE49-F238E27FC236}">
                <a16:creationId xmlns:a16="http://schemas.microsoft.com/office/drawing/2014/main" id="{4B899982-978B-3A22-A884-A537BB22536C}"/>
              </a:ext>
            </a:extLst>
          </p:cNvPr>
          <p:cNvSpPr txBox="1"/>
          <p:nvPr/>
        </p:nvSpPr>
        <p:spPr>
          <a:xfrm>
            <a:off x="513806" y="562151"/>
            <a:ext cx="3619086" cy="1535420"/>
          </a:xfrm>
          <a:prstGeom prst="rect">
            <a:avLst/>
          </a:prstGeom>
          <a:noFill/>
        </p:spPr>
        <p:txBody>
          <a:bodyPr wrap="square">
            <a:spAutoFit/>
          </a:bodyPr>
          <a:lstStyle/>
          <a:p>
            <a:pPr algn="just">
              <a:lnSpc>
                <a:spcPts val="1917"/>
              </a:lnSpc>
            </a:pPr>
            <a:r>
              <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rPr>
              <a:t>Utilized the Interquartile Range (IQR) method to identify outliers in key numerical features. Outliers were either removed or capped at appropriate thresholds to ensure data consistency and prevent skewed analysis results.</a:t>
            </a:r>
            <a:endParaRPr lang="en-US" sz="1400" dirty="0">
              <a:latin typeface="Times New Roman" panose="02020603050405020304" pitchFamily="18" charset="0"/>
              <a:cs typeface="Times New Roman" panose="02020603050405020304" pitchFamily="18" charset="0"/>
            </a:endParaRPr>
          </a:p>
        </p:txBody>
      </p:sp>
      <p:pic>
        <p:nvPicPr>
          <p:cNvPr id="4130" name="Picture 16" descr="A blue rectangular object with white text&#10;&#10;Description automatically generated">
            <a:extLst>
              <a:ext uri="{FF2B5EF4-FFF2-40B4-BE49-F238E27FC236}">
                <a16:creationId xmlns:a16="http://schemas.microsoft.com/office/drawing/2014/main" id="{D1C51161-48B3-6268-72FE-C5A9BBDA71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1798" y="24182"/>
            <a:ext cx="2679700" cy="1841500"/>
          </a:xfrm>
          <a:prstGeom prst="rect">
            <a:avLst/>
          </a:prstGeom>
          <a:noFill/>
          <a:extLst>
            <a:ext uri="{909E8E84-426E-40DD-AFC4-6F175D3DCCD1}">
              <a14:hiddenFill xmlns:a14="http://schemas.microsoft.com/office/drawing/2010/main">
                <a:solidFill>
                  <a:srgbClr val="FFFFFF"/>
                </a:solidFill>
              </a14:hiddenFill>
            </a:ext>
          </a:extLst>
        </p:spPr>
      </p:pic>
      <p:pic>
        <p:nvPicPr>
          <p:cNvPr id="4129" name="Picture 20" descr="A graph of a line&#10;&#10;Description automatically generated with medium confidence">
            <a:extLst>
              <a:ext uri="{FF2B5EF4-FFF2-40B4-BE49-F238E27FC236}">
                <a16:creationId xmlns:a16="http://schemas.microsoft.com/office/drawing/2014/main" id="{E326B104-58E7-9B85-A066-B166FCFCD2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4518" y="2472852"/>
            <a:ext cx="26797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FD952174-4371-19D3-6474-12E2044DFDF0}"/>
              </a:ext>
            </a:extLst>
          </p:cNvPr>
          <p:cNvSpPr>
            <a:spLocks noChangeArrowheads="1"/>
          </p:cNvSpPr>
          <p:nvPr/>
        </p:nvSpPr>
        <p:spPr bwMode="auto">
          <a:xfrm>
            <a:off x="2386148" y="53223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7" name="Rectangle 36">
            <a:extLst>
              <a:ext uri="{FF2B5EF4-FFF2-40B4-BE49-F238E27FC236}">
                <a16:creationId xmlns:a16="http://schemas.microsoft.com/office/drawing/2014/main" id="{16A8D82B-0576-7806-4546-42B693A9DD57}"/>
              </a:ext>
            </a:extLst>
          </p:cNvPr>
          <p:cNvSpPr>
            <a:spLocks noChangeArrowheads="1"/>
          </p:cNvSpPr>
          <p:nvPr/>
        </p:nvSpPr>
        <p:spPr bwMode="auto">
          <a:xfrm>
            <a:off x="2386148" y="28309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TextBox 38">
            <a:extLst>
              <a:ext uri="{FF2B5EF4-FFF2-40B4-BE49-F238E27FC236}">
                <a16:creationId xmlns:a16="http://schemas.microsoft.com/office/drawing/2014/main" id="{E3C3239D-347C-3D63-0D33-4CF675B59311}"/>
              </a:ext>
            </a:extLst>
          </p:cNvPr>
          <p:cNvSpPr txBox="1"/>
          <p:nvPr/>
        </p:nvSpPr>
        <p:spPr>
          <a:xfrm>
            <a:off x="5040448" y="1900431"/>
            <a:ext cx="7289074"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Temperature (°F):</a:t>
            </a:r>
            <a:r>
              <a:rPr lang="en-US" sz="1400" dirty="0">
                <a:latin typeface="Times New Roman" panose="02020603050405020304" pitchFamily="18" charset="0"/>
                <a:cs typeface="Times New Roman" panose="02020603050405020304" pitchFamily="18" charset="0"/>
              </a:rPr>
              <a:t>Extreme values beyond -50°F and 150°F were treated as unrealistic and addressed.</a:t>
            </a:r>
          </a:p>
        </p:txBody>
      </p:sp>
      <p:sp>
        <p:nvSpPr>
          <p:cNvPr id="40" name="TextBox 39">
            <a:extLst>
              <a:ext uri="{FF2B5EF4-FFF2-40B4-BE49-F238E27FC236}">
                <a16:creationId xmlns:a16="http://schemas.microsoft.com/office/drawing/2014/main" id="{ABA3F157-3F87-03E3-157A-8FC0A8AB7D90}"/>
              </a:ext>
            </a:extLst>
          </p:cNvPr>
          <p:cNvSpPr txBox="1"/>
          <p:nvPr/>
        </p:nvSpPr>
        <p:spPr>
          <a:xfrm>
            <a:off x="52310" y="4288150"/>
            <a:ext cx="5865452" cy="523220"/>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Visibility (mi):</a:t>
            </a:r>
            <a:r>
              <a:rPr lang="en-US" sz="1400" dirty="0">
                <a:latin typeface="Times New Roman" panose="02020603050405020304" pitchFamily="18" charset="0"/>
                <a:cs typeface="Times New Roman" panose="02020603050405020304" pitchFamily="18" charset="0"/>
              </a:rPr>
              <a:t>Unusual values exceeding 50 miles were identified and capped.</a:t>
            </a:r>
          </a:p>
          <a:p>
            <a:endParaRPr lang="en-US" sz="1400" dirty="0">
              <a:latin typeface="Times New Roman" panose="02020603050405020304" pitchFamily="18" charset="0"/>
              <a:cs typeface="Times New Roman" panose="02020603050405020304" pitchFamily="18" charset="0"/>
            </a:endParaRPr>
          </a:p>
        </p:txBody>
      </p:sp>
      <p:pic>
        <p:nvPicPr>
          <p:cNvPr id="42" name="Picture 41" descr="A graph of humidity&#10;&#10;Description automatically generated">
            <a:extLst>
              <a:ext uri="{FF2B5EF4-FFF2-40B4-BE49-F238E27FC236}">
                <a16:creationId xmlns:a16="http://schemas.microsoft.com/office/drawing/2014/main" id="{8021E4B7-9192-B053-9AD0-E6917A86D34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61301" y="4188856"/>
            <a:ext cx="2713990" cy="1874520"/>
          </a:xfrm>
          <a:prstGeom prst="rect">
            <a:avLst/>
          </a:prstGeom>
          <a:noFill/>
          <a:ln>
            <a:noFill/>
          </a:ln>
        </p:spPr>
      </p:pic>
      <p:sp>
        <p:nvSpPr>
          <p:cNvPr id="43" name="TextBox 42">
            <a:extLst>
              <a:ext uri="{FF2B5EF4-FFF2-40B4-BE49-F238E27FC236}">
                <a16:creationId xmlns:a16="http://schemas.microsoft.com/office/drawing/2014/main" id="{0F608748-882C-7AF1-FFF7-FE412FB6E80C}"/>
              </a:ext>
            </a:extLst>
          </p:cNvPr>
          <p:cNvSpPr txBox="1"/>
          <p:nvPr/>
        </p:nvSpPr>
        <p:spPr>
          <a:xfrm>
            <a:off x="6222465" y="6039895"/>
            <a:ext cx="6279233" cy="738664"/>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Humidity (%):</a:t>
            </a:r>
            <a:r>
              <a:rPr lang="en-US" sz="1400" dirty="0">
                <a:latin typeface="Times New Roman" panose="02020603050405020304" pitchFamily="18" charset="0"/>
                <a:cs typeface="Times New Roman" panose="02020603050405020304" pitchFamily="18" charset="0"/>
              </a:rPr>
              <a:t>Data primarily lies between 50% and 90%. Outliers were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capped for consistency.</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7564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A graph of a wind speed&#10;&#10;Description automatically generated">
            <a:extLst>
              <a:ext uri="{FF2B5EF4-FFF2-40B4-BE49-F238E27FC236}">
                <a16:creationId xmlns:a16="http://schemas.microsoft.com/office/drawing/2014/main" id="{8C503E18-E307-7292-F85D-1A51F51F7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995331" cy="19610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0" descr="A graph of pressure&#10;&#10;Description automatically generated">
            <a:extLst>
              <a:ext uri="{FF2B5EF4-FFF2-40B4-BE49-F238E27FC236}">
                <a16:creationId xmlns:a16="http://schemas.microsoft.com/office/drawing/2014/main" id="{4A36D327-272B-7460-7A65-203B9E0B6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957" y="0"/>
            <a:ext cx="2705100" cy="1930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4" descr="A graph of a number of objects&#10;&#10;Description automatically generated">
            <a:extLst>
              <a:ext uri="{FF2B5EF4-FFF2-40B4-BE49-F238E27FC236}">
                <a16:creationId xmlns:a16="http://schemas.microsoft.com/office/drawing/2014/main" id="{258A87F6-54E4-52DD-03E0-9EC874E42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9" y="2974993"/>
            <a:ext cx="2991090" cy="1930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graph with a black line&#10;&#10;Description automatically generated with medium confidence">
            <a:extLst>
              <a:ext uri="{FF2B5EF4-FFF2-40B4-BE49-F238E27FC236}">
                <a16:creationId xmlns:a16="http://schemas.microsoft.com/office/drawing/2014/main" id="{EB87B726-21F0-3FF0-A829-1E129120988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6329" y="0"/>
            <a:ext cx="2995330" cy="1961002"/>
          </a:xfrm>
          <a:prstGeom prst="rect">
            <a:avLst/>
          </a:prstGeom>
          <a:noFill/>
          <a:ln>
            <a:noFill/>
          </a:ln>
        </p:spPr>
      </p:pic>
      <p:sp>
        <p:nvSpPr>
          <p:cNvPr id="9" name="TextBox 8">
            <a:extLst>
              <a:ext uri="{FF2B5EF4-FFF2-40B4-BE49-F238E27FC236}">
                <a16:creationId xmlns:a16="http://schemas.microsoft.com/office/drawing/2014/main" id="{044C1F64-51D5-FC75-F938-4B89A988E838}"/>
              </a:ext>
            </a:extLst>
          </p:cNvPr>
          <p:cNvSpPr txBox="1"/>
          <p:nvPr/>
        </p:nvSpPr>
        <p:spPr>
          <a:xfrm>
            <a:off x="-1837" y="2053038"/>
            <a:ext cx="6213495" cy="699935"/>
          </a:xfrm>
          <a:prstGeom prst="rect">
            <a:avLst/>
          </a:prstGeom>
          <a:noFill/>
        </p:spPr>
        <p:txBody>
          <a:bodyPr wrap="square">
            <a:spAutoFit/>
          </a:bodyPr>
          <a:lstStyle/>
          <a:p>
            <a:pPr marR="0" lvl="0">
              <a:lnSpc>
                <a:spcPct val="150000"/>
              </a:lnSpc>
              <a:spcAft>
                <a:spcPts val="1000"/>
              </a:spcAft>
              <a:buSzPts val="1000"/>
              <a:tabLst>
                <a:tab pos="457200" algn="l"/>
              </a:tabLst>
            </a:pPr>
            <a:r>
              <a:rPr lang="en-IN" sz="1400" b="1" kern="100" dirty="0" err="1">
                <a:effectLst/>
                <a:latin typeface="Times New Roman" panose="02020603050405020304" pitchFamily="18" charset="0"/>
                <a:ea typeface="Calibri" panose="020F0502020204030204" pitchFamily="34" charset="0"/>
                <a:cs typeface="Times New Roman" panose="02020603050405020304" pitchFamily="18" charset="0"/>
              </a:rPr>
              <a:t>Wind_Speed</a:t>
            </a: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(mph)</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Wind speed values above 100 mph were considered unrealistic for the dataset. Post-handling, values range reasonably between 5 and 17 mph.</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descr="A blue rectangle with white text&#10;&#10;Description automatically generated">
            <a:extLst>
              <a:ext uri="{FF2B5EF4-FFF2-40B4-BE49-F238E27FC236}">
                <a16:creationId xmlns:a16="http://schemas.microsoft.com/office/drawing/2014/main" id="{D04BD89B-491C-F2B4-E467-6BB9C134A1A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5057" y="1"/>
            <a:ext cx="2995331" cy="1961001"/>
          </a:xfrm>
          <a:prstGeom prst="rect">
            <a:avLst/>
          </a:prstGeom>
          <a:noFill/>
          <a:ln>
            <a:noFill/>
          </a:ln>
        </p:spPr>
      </p:pic>
      <p:pic>
        <p:nvPicPr>
          <p:cNvPr id="11" name="Picture 10" descr="A graph with lines and numbers&#10;&#10;Description automatically generated">
            <a:extLst>
              <a:ext uri="{FF2B5EF4-FFF2-40B4-BE49-F238E27FC236}">
                <a16:creationId xmlns:a16="http://schemas.microsoft.com/office/drawing/2014/main" id="{44F8F477-1B70-FCAD-26B6-7E2F920444A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16327" y="2974993"/>
            <a:ext cx="2995331" cy="1961000"/>
          </a:xfrm>
          <a:prstGeom prst="rect">
            <a:avLst/>
          </a:prstGeom>
          <a:noFill/>
          <a:ln>
            <a:noFill/>
          </a:ln>
        </p:spPr>
      </p:pic>
      <p:sp>
        <p:nvSpPr>
          <p:cNvPr id="12" name="TextBox 11">
            <a:extLst>
              <a:ext uri="{FF2B5EF4-FFF2-40B4-BE49-F238E27FC236}">
                <a16:creationId xmlns:a16="http://schemas.microsoft.com/office/drawing/2014/main" id="{36623DD2-BA77-946C-B0DE-38B0A9BF9CDE}"/>
              </a:ext>
            </a:extLst>
          </p:cNvPr>
          <p:cNvSpPr txBox="1"/>
          <p:nvPr/>
        </p:nvSpPr>
        <p:spPr>
          <a:xfrm>
            <a:off x="6419957" y="2104945"/>
            <a:ext cx="5831853" cy="738664"/>
          </a:xfrm>
          <a:prstGeom prst="rect">
            <a:avLst/>
          </a:prstGeom>
          <a:noFill/>
        </p:spPr>
        <p:txBody>
          <a:bodyPr wrap="none" rtlCol="0">
            <a:spAutoFit/>
          </a:bodyPr>
          <a:lstStyle/>
          <a:p>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Pressure(in)</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The pressure values after handling fall within 28.5 to 31 inches, </a:t>
            </a:r>
            <a:b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removing the unrealistic outliers that could potentially skew the analysis.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26E44B4-6676-11C8-4436-D95628E736A4}"/>
              </a:ext>
            </a:extLst>
          </p:cNvPr>
          <p:cNvSpPr txBox="1"/>
          <p:nvPr/>
        </p:nvSpPr>
        <p:spPr>
          <a:xfrm>
            <a:off x="-1838" y="5080025"/>
            <a:ext cx="4839786" cy="738664"/>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Precipitation (in):</a:t>
            </a:r>
            <a:br>
              <a:rPr lang="en-US" sz="1400" b="1"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Precipitation above 5 inches was capped to avoid data skewness.</a:t>
            </a:r>
          </a:p>
          <a:p>
            <a:endParaRPr lang="en-US" sz="14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184C56C6-8495-BD38-9427-6CAB4BF86E12}"/>
              </a:ext>
            </a:extLst>
          </p:cNvPr>
          <p:cNvSpPr/>
          <p:nvPr/>
        </p:nvSpPr>
        <p:spPr>
          <a:xfrm>
            <a:off x="6505744" y="3429001"/>
            <a:ext cx="5660277" cy="34289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46909C81-9F9B-91B9-AC98-C058A68816FA}"/>
              </a:ext>
            </a:extLst>
          </p:cNvPr>
          <p:cNvSpPr txBox="1"/>
          <p:nvPr/>
        </p:nvSpPr>
        <p:spPr>
          <a:xfrm>
            <a:off x="6499144" y="3428999"/>
            <a:ext cx="2046515" cy="646331"/>
          </a:xfrm>
          <a:prstGeom prst="rect">
            <a:avLst/>
          </a:prstGeom>
          <a:noFill/>
        </p:spPr>
        <p:txBody>
          <a:bodyPr wrap="square" rtlCol="0">
            <a:spAutoFit/>
          </a:bodyPr>
          <a:lstStyle/>
          <a:p>
            <a:r>
              <a:rPr lang="en-US" sz="1800" b="1" i="1" dirty="0">
                <a:solidFill>
                  <a:srgbClr val="1B1B27"/>
                </a:solidFill>
                <a:latin typeface="+mj-lt"/>
                <a:ea typeface="Raleway" pitchFamily="34" charset="-122"/>
                <a:cs typeface="Raleway" pitchFamily="34" charset="-120"/>
              </a:rPr>
              <a:t>Outlier Treatment</a:t>
            </a:r>
            <a:endParaRPr lang="en-US" sz="1800" b="1" i="1" dirty="0">
              <a:latin typeface="+mj-lt"/>
            </a:endParaRPr>
          </a:p>
          <a:p>
            <a:endParaRPr lang="en-US" dirty="0"/>
          </a:p>
        </p:txBody>
      </p:sp>
      <p:sp>
        <p:nvSpPr>
          <p:cNvPr id="16" name="TextBox 15">
            <a:extLst>
              <a:ext uri="{FF2B5EF4-FFF2-40B4-BE49-F238E27FC236}">
                <a16:creationId xmlns:a16="http://schemas.microsoft.com/office/drawing/2014/main" id="{BA4B53CA-FB12-56A3-2122-7394E2D7912E}"/>
              </a:ext>
            </a:extLst>
          </p:cNvPr>
          <p:cNvSpPr txBox="1"/>
          <p:nvPr/>
        </p:nvSpPr>
        <p:spPr>
          <a:xfrm>
            <a:off x="6583680" y="3849189"/>
            <a:ext cx="5497805" cy="3575722"/>
          </a:xfrm>
          <a:prstGeom prst="rect">
            <a:avLst/>
          </a:prstGeom>
          <a:noFill/>
        </p:spPr>
        <p:txBody>
          <a:bodyPr wrap="square" rtlCol="0">
            <a:spAutoFit/>
          </a:bodyPr>
          <a:lstStyle/>
          <a:p>
            <a:pPr>
              <a:lnSpc>
                <a:spcPts val="2083"/>
              </a:lnSpc>
            </a:pPr>
            <a:r>
              <a:rPr lang="en-US" sz="1400" b="1" i="1" dirty="0">
                <a:solidFill>
                  <a:srgbClr val="3C3939"/>
                </a:solidFill>
                <a:latin typeface="+mj-lt"/>
                <a:ea typeface="Raleway" pitchFamily="34" charset="-122"/>
                <a:cs typeface="Raleway" pitchFamily="34" charset="-120"/>
              </a:rPr>
              <a:t>Capping</a:t>
            </a:r>
            <a:br>
              <a:rPr lang="en-US" sz="1400" b="1" i="1" dirty="0">
                <a:solidFill>
                  <a:srgbClr val="3C3939"/>
                </a:solidFill>
                <a:latin typeface="+mj-lt"/>
                <a:ea typeface="Raleway" pitchFamily="34" charset="-122"/>
                <a:cs typeface="Raleway" pitchFamily="34" charset="-120"/>
              </a:rPr>
            </a:br>
            <a:r>
              <a:rPr lang="en-US" sz="1400" dirty="0">
                <a:solidFill>
                  <a:srgbClr val="3C3939"/>
                </a:solidFill>
                <a:latin typeface="Times New Roman" panose="02020603050405020304" pitchFamily="18" charset="0"/>
                <a:ea typeface="Roboto" pitchFamily="34" charset="-122"/>
                <a:cs typeface="Times New Roman" panose="02020603050405020304" pitchFamily="18" charset="0"/>
              </a:rPr>
              <a:t>Outliers capped to nearest acceptable values within IQR range to reduce skewness</a:t>
            </a:r>
            <a:r>
              <a:rPr lang="en-US" sz="1400" dirty="0">
                <a:solidFill>
                  <a:srgbClr val="3C3939"/>
                </a:solidFill>
                <a:latin typeface="Roboto" pitchFamily="34" charset="0"/>
                <a:ea typeface="Roboto" pitchFamily="34" charset="-122"/>
                <a:cs typeface="Roboto" pitchFamily="34" charset="-120"/>
              </a:rPr>
              <a:t>.</a:t>
            </a:r>
            <a:br>
              <a:rPr lang="en-US" sz="1400" dirty="0">
                <a:solidFill>
                  <a:srgbClr val="3C3939"/>
                </a:solidFill>
                <a:latin typeface="Roboto" pitchFamily="34" charset="0"/>
                <a:ea typeface="Roboto" pitchFamily="34" charset="-122"/>
                <a:cs typeface="Roboto" pitchFamily="34" charset="-120"/>
              </a:rPr>
            </a:br>
            <a:br>
              <a:rPr lang="en-US" sz="1400" dirty="0">
                <a:solidFill>
                  <a:srgbClr val="3C3939"/>
                </a:solidFill>
                <a:latin typeface="Roboto" pitchFamily="34" charset="0"/>
                <a:ea typeface="Roboto" pitchFamily="34" charset="-122"/>
                <a:cs typeface="Roboto" pitchFamily="34" charset="-120"/>
              </a:rPr>
            </a:br>
            <a:r>
              <a:rPr lang="en-US" sz="1400" b="1" i="1" dirty="0">
                <a:solidFill>
                  <a:srgbClr val="3C3939"/>
                </a:solidFill>
                <a:latin typeface="+mj-lt"/>
                <a:ea typeface="Raleway" pitchFamily="34" charset="-122"/>
                <a:cs typeface="Raleway" pitchFamily="34" charset="-120"/>
              </a:rPr>
              <a:t>Standardization</a:t>
            </a:r>
            <a:endParaRPr lang="en-US" sz="1400" b="1" i="1" dirty="0">
              <a:latin typeface="+mj-lt"/>
            </a:endParaRPr>
          </a:p>
          <a:p>
            <a:pPr>
              <a:lnSpc>
                <a:spcPts val="2083"/>
              </a:lnSpc>
            </a:pPr>
            <a:r>
              <a:rPr lang="en-US" sz="1400" dirty="0">
                <a:solidFill>
                  <a:srgbClr val="3C3939"/>
                </a:solidFill>
                <a:latin typeface="Times New Roman" panose="02020603050405020304" pitchFamily="18" charset="0"/>
                <a:ea typeface="Roboto" pitchFamily="34" charset="-122"/>
                <a:cs typeface="Times New Roman" panose="02020603050405020304" pitchFamily="18" charset="0"/>
              </a:rPr>
              <a:t>Data brought within reasonable ranges for more accurate representation of accident conditions.</a:t>
            </a:r>
            <a:endParaRPr lang="en-US" sz="1400" dirty="0">
              <a:latin typeface="Times New Roman" panose="02020603050405020304" pitchFamily="18" charset="0"/>
              <a:cs typeface="Times New Roman" panose="02020603050405020304" pitchFamily="18" charset="0"/>
            </a:endParaRPr>
          </a:p>
          <a:p>
            <a:pPr>
              <a:lnSpc>
                <a:spcPts val="2083"/>
              </a:lnSpc>
            </a:pPr>
            <a:br>
              <a:rPr lang="en-US" sz="1400" dirty="0"/>
            </a:br>
            <a:r>
              <a:rPr lang="en-US" sz="1400" b="1" i="1" dirty="0">
                <a:solidFill>
                  <a:srgbClr val="3C3939"/>
                </a:solidFill>
                <a:latin typeface="+mj-lt"/>
                <a:ea typeface="Raleway" pitchFamily="34" charset="-122"/>
                <a:cs typeface="Raleway" pitchFamily="34" charset="-120"/>
              </a:rPr>
              <a:t>Consistency</a:t>
            </a:r>
            <a:endParaRPr lang="en-US" sz="1400" b="1" i="1" dirty="0">
              <a:latin typeface="+mj-lt"/>
            </a:endParaRPr>
          </a:p>
          <a:p>
            <a:pPr>
              <a:lnSpc>
                <a:spcPts val="2083"/>
              </a:lnSpc>
            </a:pPr>
            <a:r>
              <a:rPr lang="en-US" sz="1400" dirty="0">
                <a:solidFill>
                  <a:srgbClr val="3C3939"/>
                </a:solidFill>
                <a:latin typeface="Times New Roman" panose="02020603050405020304" pitchFamily="18" charset="0"/>
                <a:ea typeface="Roboto" pitchFamily="34" charset="-122"/>
                <a:cs typeface="Times New Roman" panose="02020603050405020304" pitchFamily="18" charset="0"/>
              </a:rPr>
              <a:t>Extreme values removed to ensure more consistent weather and distance data</a:t>
            </a:r>
            <a:r>
              <a:rPr lang="en-US" sz="1400" dirty="0">
                <a:solidFill>
                  <a:srgbClr val="3C3939"/>
                </a:solidFill>
                <a:latin typeface="Roboto" pitchFamily="34" charset="0"/>
                <a:ea typeface="Roboto" pitchFamily="34" charset="-122"/>
                <a:cs typeface="Roboto" pitchFamily="34" charset="-120"/>
              </a:rPr>
              <a:t>.</a:t>
            </a:r>
            <a:endParaRPr lang="en-US" sz="1400" dirty="0"/>
          </a:p>
          <a:p>
            <a:pPr>
              <a:lnSpc>
                <a:spcPts val="2083"/>
              </a:lnSpc>
            </a:pPr>
            <a:endParaRPr lang="en-US" sz="1400" dirty="0"/>
          </a:p>
          <a:p>
            <a:pPr>
              <a:lnSpc>
                <a:spcPts val="2083"/>
              </a:lnSpc>
            </a:pPr>
            <a:endParaRPr lang="en-US" sz="1400" b="1" i="1" dirty="0">
              <a:latin typeface="+mj-lt"/>
            </a:endParaRPr>
          </a:p>
        </p:txBody>
      </p:sp>
    </p:spTree>
    <p:extLst>
      <p:ext uri="{BB962C8B-B14F-4D97-AF65-F5344CB8AC3E}">
        <p14:creationId xmlns:p14="http://schemas.microsoft.com/office/powerpoint/2010/main" val="123207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89C7BD-FD67-4991-9206-7B766EEF8298}"/>
              </a:ext>
            </a:extLst>
          </p:cNvPr>
          <p:cNvSpPr txBox="1"/>
          <p:nvPr/>
        </p:nvSpPr>
        <p:spPr>
          <a:xfrm>
            <a:off x="1340916" y="466457"/>
            <a:ext cx="3282950" cy="329386"/>
          </a:xfrm>
          <a:prstGeom prst="rect">
            <a:avLst/>
          </a:prstGeom>
          <a:noFill/>
        </p:spPr>
        <p:txBody>
          <a:bodyPr wrap="none" rtlCol="0">
            <a:spAutoFit/>
          </a:bodyPr>
          <a:lstStyle/>
          <a:p>
            <a:pPr>
              <a:lnSpc>
                <a:spcPts val="1833"/>
              </a:lnSpc>
            </a:pPr>
            <a:r>
              <a:rPr lang="en-US" sz="1800" b="1" i="1" kern="0" spc="-15" dirty="0">
                <a:solidFill>
                  <a:srgbClr val="3D3838"/>
                </a:solidFill>
                <a:latin typeface="+mj-lt"/>
                <a:ea typeface="Montserrat Bold" pitchFamily="34" charset="-122"/>
                <a:cs typeface="Montserrat Bold" pitchFamily="34" charset="-120"/>
              </a:rPr>
              <a:t>Exploratory Data Analysis (EDA)</a:t>
            </a:r>
            <a:endParaRPr lang="en-US" sz="1800" b="1" i="1" dirty="0">
              <a:latin typeface="+mj-lt"/>
            </a:endParaRPr>
          </a:p>
        </p:txBody>
      </p:sp>
      <p:sp>
        <p:nvSpPr>
          <p:cNvPr id="6" name="Shape 3">
            <a:extLst>
              <a:ext uri="{FF2B5EF4-FFF2-40B4-BE49-F238E27FC236}">
                <a16:creationId xmlns:a16="http://schemas.microsoft.com/office/drawing/2014/main" id="{13F33361-2B20-796F-4D49-E04405C647C1}"/>
              </a:ext>
            </a:extLst>
          </p:cNvPr>
          <p:cNvSpPr/>
          <p:nvPr/>
        </p:nvSpPr>
        <p:spPr>
          <a:xfrm>
            <a:off x="453645" y="444817"/>
            <a:ext cx="372666" cy="372666"/>
          </a:xfrm>
          <a:prstGeom prst="roundRect">
            <a:avLst>
              <a:gd name="adj" fmla="val 6668"/>
            </a:avLst>
          </a:prstGeom>
          <a:solidFill>
            <a:srgbClr val="F2EEEE"/>
          </a:solidFill>
          <a:ln>
            <a:solidFill>
              <a:schemeClr val="accent1"/>
            </a:solidFill>
          </a:ln>
        </p:spPr>
        <p:txBody>
          <a:bodyPr/>
          <a:lstStyle/>
          <a:p>
            <a:endParaRPr lang="en-IN" sz="1500" dirty="0">
              <a:highlight>
                <a:srgbClr val="FF0000"/>
              </a:highlight>
            </a:endParaRPr>
          </a:p>
        </p:txBody>
      </p:sp>
      <p:sp>
        <p:nvSpPr>
          <p:cNvPr id="8" name="Text 4">
            <a:extLst>
              <a:ext uri="{FF2B5EF4-FFF2-40B4-BE49-F238E27FC236}">
                <a16:creationId xmlns:a16="http://schemas.microsoft.com/office/drawing/2014/main" id="{04796875-F9D2-64BE-162F-C9103CAC33A9}"/>
              </a:ext>
            </a:extLst>
          </p:cNvPr>
          <p:cNvSpPr/>
          <p:nvPr/>
        </p:nvSpPr>
        <p:spPr>
          <a:xfrm>
            <a:off x="162885" y="535808"/>
            <a:ext cx="954187" cy="225921"/>
          </a:xfrm>
          <a:prstGeom prst="rect">
            <a:avLst/>
          </a:prstGeom>
          <a:noFill/>
          <a:ln/>
        </p:spPr>
        <p:txBody>
          <a:bodyPr wrap="none" lIns="0" tIns="0" rIns="0" bIns="0" rtlCol="0" anchor="t"/>
          <a:lstStyle/>
          <a:p>
            <a:pPr algn="ctr">
              <a:lnSpc>
                <a:spcPts val="1750"/>
              </a:lnSpc>
            </a:pPr>
            <a:r>
              <a:rPr lang="en-US" sz="1750" b="1" kern="0" spc="-17" dirty="0">
                <a:solidFill>
                  <a:srgbClr val="3D3838"/>
                </a:solidFill>
                <a:latin typeface="Montserrat Bold" pitchFamily="34" charset="0"/>
                <a:ea typeface="Montserrat Bold" pitchFamily="34" charset="-122"/>
              </a:rPr>
              <a:t>4</a:t>
            </a:r>
            <a:endParaRPr lang="en-US" sz="1750" dirty="0"/>
          </a:p>
        </p:txBody>
      </p:sp>
      <p:pic>
        <p:nvPicPr>
          <p:cNvPr id="11" name="Picture 10" descr="A screenshot of a computer&#10;&#10;Description automatically generated">
            <a:extLst>
              <a:ext uri="{FF2B5EF4-FFF2-40B4-BE49-F238E27FC236}">
                <a16:creationId xmlns:a16="http://schemas.microsoft.com/office/drawing/2014/main" id="{94DDD0C4-A6BE-51E6-F815-9882A2956655}"/>
              </a:ext>
            </a:extLst>
          </p:cNvPr>
          <p:cNvPicPr>
            <a:picLocks noChangeAspect="1"/>
          </p:cNvPicPr>
          <p:nvPr/>
        </p:nvPicPr>
        <p:blipFill>
          <a:blip r:embed="rId2"/>
          <a:stretch>
            <a:fillRect/>
          </a:stretch>
        </p:blipFill>
        <p:spPr>
          <a:xfrm>
            <a:off x="162885" y="2148921"/>
            <a:ext cx="5283673" cy="4709079"/>
          </a:xfrm>
          <a:prstGeom prst="rect">
            <a:avLst/>
          </a:prstGeom>
        </p:spPr>
      </p:pic>
      <p:sp>
        <p:nvSpPr>
          <p:cNvPr id="9" name="Shape 2">
            <a:extLst>
              <a:ext uri="{FF2B5EF4-FFF2-40B4-BE49-F238E27FC236}">
                <a16:creationId xmlns:a16="http://schemas.microsoft.com/office/drawing/2014/main" id="{D7818052-7803-6951-2331-A40814B23928}"/>
              </a:ext>
            </a:extLst>
          </p:cNvPr>
          <p:cNvSpPr/>
          <p:nvPr/>
        </p:nvSpPr>
        <p:spPr>
          <a:xfrm>
            <a:off x="827203" y="612100"/>
            <a:ext cx="579735" cy="19050"/>
          </a:xfrm>
          <a:prstGeom prst="roundRect">
            <a:avLst>
              <a:gd name="adj" fmla="val 130436"/>
            </a:avLst>
          </a:prstGeom>
          <a:solidFill>
            <a:srgbClr val="D8D4D4"/>
          </a:solidFill>
          <a:ln/>
        </p:spPr>
        <p:txBody>
          <a:bodyPr/>
          <a:lstStyle/>
          <a:p>
            <a:endParaRPr lang="en-IN" sz="1500"/>
          </a:p>
        </p:txBody>
      </p:sp>
      <p:sp>
        <p:nvSpPr>
          <p:cNvPr id="12" name="TextBox 11">
            <a:extLst>
              <a:ext uri="{FF2B5EF4-FFF2-40B4-BE49-F238E27FC236}">
                <a16:creationId xmlns:a16="http://schemas.microsoft.com/office/drawing/2014/main" id="{23E2B182-78E9-A3DD-B112-C42B8EAB2CD6}"/>
              </a:ext>
            </a:extLst>
          </p:cNvPr>
          <p:cNvSpPr txBox="1"/>
          <p:nvPr/>
        </p:nvSpPr>
        <p:spPr>
          <a:xfrm>
            <a:off x="1064521" y="861537"/>
            <a:ext cx="3713820" cy="1384995"/>
          </a:xfrm>
          <a:prstGeom prst="rect">
            <a:avLst/>
          </a:prstGeom>
          <a:noFill/>
        </p:spPr>
        <p:txBody>
          <a:bodyPr wrap="square" rtlCol="0">
            <a:spAutoFit/>
          </a:bodyPr>
          <a:lstStyle/>
          <a:p>
            <a:pPr algn="ctr"/>
            <a:r>
              <a:rPr lang="en-US" sz="1400" dirty="0">
                <a:solidFill>
                  <a:srgbClr val="3D3838"/>
                </a:solidFill>
                <a:latin typeface="Times New Roman" panose="02020603050405020304" pitchFamily="18" charset="0"/>
                <a:ea typeface="Source Sans Pro" pitchFamily="34" charset="-122"/>
                <a:cs typeface="Times New Roman" panose="02020603050405020304" pitchFamily="18" charset="0"/>
              </a:rPr>
              <a:t>Conducted comprehensive EDA using data summarization techniques and visualization methods such as heatmaps, scatter plots, and boxplots to uncover initial patterns and relationships within the dataset.</a:t>
            </a:r>
            <a:endParaRPr lang="en-US" sz="1400" dirty="0">
              <a:latin typeface="Times New Roman" panose="02020603050405020304" pitchFamily="18" charset="0"/>
              <a:cs typeface="Times New Roman" panose="02020603050405020304" pitchFamily="18" charset="0"/>
            </a:endParaRPr>
          </a:p>
          <a:p>
            <a:endParaRPr lang="en-US" sz="1400" dirty="0"/>
          </a:p>
        </p:txBody>
      </p:sp>
      <p:sp>
        <p:nvSpPr>
          <p:cNvPr id="24" name="TextBox 23">
            <a:extLst>
              <a:ext uri="{FF2B5EF4-FFF2-40B4-BE49-F238E27FC236}">
                <a16:creationId xmlns:a16="http://schemas.microsoft.com/office/drawing/2014/main" id="{63068CCE-849E-44C9-A374-A4B488D0766C}"/>
              </a:ext>
            </a:extLst>
          </p:cNvPr>
          <p:cNvSpPr txBox="1"/>
          <p:nvPr/>
        </p:nvSpPr>
        <p:spPr>
          <a:xfrm>
            <a:off x="5756366" y="2055223"/>
            <a:ext cx="184731" cy="369332"/>
          </a:xfrm>
          <a:prstGeom prst="rect">
            <a:avLst/>
          </a:prstGeom>
          <a:noFill/>
        </p:spPr>
        <p:txBody>
          <a:bodyPr wrap="none" rtlCol="0">
            <a:spAutoFit/>
          </a:bodyPr>
          <a:lstStyle/>
          <a:p>
            <a:endParaRPr lang="en-US" dirty="0"/>
          </a:p>
        </p:txBody>
      </p:sp>
      <p:sp>
        <p:nvSpPr>
          <p:cNvPr id="31" name="TextBox 30">
            <a:extLst>
              <a:ext uri="{FF2B5EF4-FFF2-40B4-BE49-F238E27FC236}">
                <a16:creationId xmlns:a16="http://schemas.microsoft.com/office/drawing/2014/main" id="{812BC2E1-4FA2-2842-D43B-F8653B09C4FA}"/>
              </a:ext>
            </a:extLst>
          </p:cNvPr>
          <p:cNvSpPr txBox="1"/>
          <p:nvPr/>
        </p:nvSpPr>
        <p:spPr>
          <a:xfrm>
            <a:off x="5756366" y="2029171"/>
            <a:ext cx="6291797" cy="2893100"/>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Purpose:</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To uncover patterns, detect anomalies, and identify relationships between variables.</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To Provide a summary of data characteristics to guide further processing and analysis.</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Technique:</a:t>
            </a: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Data Summarization:</a:t>
            </a:r>
            <a:br>
              <a:rPr lang="en-US" sz="1400" b="1"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Inspection of data types and column names.</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Statistical summaries of numerical and categorical features.</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257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906959"/>
            <a:ext cx="6753225" cy="590649"/>
          </a:xfrm>
          <a:prstGeom prst="rect">
            <a:avLst/>
          </a:prstGeom>
          <a:noFill/>
          <a:ln/>
        </p:spPr>
        <p:txBody>
          <a:bodyPr wrap="none" lIns="0" tIns="0" rIns="0" bIns="0" rtlCol="0" anchor="t"/>
          <a:lstStyle/>
          <a:p>
            <a:pPr>
              <a:lnSpc>
                <a:spcPts val="4625"/>
              </a:lnSpc>
            </a:pPr>
            <a:r>
              <a:rPr lang="en-US" sz="3708" dirty="0">
                <a:solidFill>
                  <a:srgbClr val="030303"/>
                </a:solidFill>
                <a:latin typeface="DM Sans Semi Bold" pitchFamily="34" charset="0"/>
                <a:ea typeface="DM Sans Semi Bold" pitchFamily="34" charset="-122"/>
                <a:cs typeface="DM Sans Semi Bold" pitchFamily="34" charset="-120"/>
              </a:rPr>
              <a:t>Temporal Trends in Accidents</a:t>
            </a:r>
            <a:endParaRPr lang="en-US" sz="3708" dirty="0"/>
          </a:p>
        </p:txBody>
      </p:sp>
      <p:sp>
        <p:nvSpPr>
          <p:cNvPr id="3" name="Text 1"/>
          <p:cNvSpPr/>
          <p:nvPr/>
        </p:nvSpPr>
        <p:spPr>
          <a:xfrm>
            <a:off x="661492" y="1970088"/>
            <a:ext cx="2362696" cy="295275"/>
          </a:xfrm>
          <a:prstGeom prst="rect">
            <a:avLst/>
          </a:prstGeom>
          <a:noFill/>
          <a:ln/>
        </p:spPr>
        <p:txBody>
          <a:bodyPr wrap="none" lIns="0" tIns="0" rIns="0" bIns="0" rtlCol="0" anchor="t"/>
          <a:lstStyle/>
          <a:p>
            <a:pPr>
              <a:lnSpc>
                <a:spcPts val="2292"/>
              </a:lnSpc>
            </a:pPr>
            <a:r>
              <a:rPr lang="en-US" sz="1833" dirty="0">
                <a:solidFill>
                  <a:srgbClr val="030303"/>
                </a:solidFill>
                <a:latin typeface="DM Sans Semi Bold" pitchFamily="34" charset="0"/>
                <a:ea typeface="DM Sans Semi Bold" pitchFamily="34" charset="-122"/>
                <a:cs typeface="DM Sans Semi Bold" pitchFamily="34" charset="-120"/>
              </a:rPr>
              <a:t>Yearly Trends</a:t>
            </a:r>
            <a:endParaRPr lang="en-US" sz="1833" dirty="0"/>
          </a:p>
        </p:txBody>
      </p:sp>
      <p:sp>
        <p:nvSpPr>
          <p:cNvPr id="4" name="Text 2"/>
          <p:cNvSpPr/>
          <p:nvPr/>
        </p:nvSpPr>
        <p:spPr>
          <a:xfrm>
            <a:off x="661492" y="2454374"/>
            <a:ext cx="3315097" cy="3024188"/>
          </a:xfrm>
          <a:prstGeom prst="rect">
            <a:avLst/>
          </a:prstGeom>
          <a:noFill/>
          <a:ln/>
        </p:spPr>
        <p:txBody>
          <a:bodyPr wrap="square" lIns="0" tIns="0" rIns="0" bIns="0" rtlCol="0" anchor="t"/>
          <a:lstStyle/>
          <a:p>
            <a:pPr>
              <a:lnSpc>
                <a:spcPts val="2375"/>
              </a:lnSpc>
            </a:pPr>
            <a:r>
              <a:rPr lang="en-US" sz="1458" dirty="0">
                <a:solidFill>
                  <a:srgbClr val="464646"/>
                </a:solidFill>
                <a:latin typeface="Inter Medium" pitchFamily="34" charset="0"/>
                <a:ea typeface="Inter Medium" pitchFamily="34" charset="-122"/>
                <a:cs typeface="Inter Medium" pitchFamily="34" charset="-120"/>
              </a:rPr>
              <a:t>Analysis of accident data reveals an increasing trend over the years, with a peak observed in 2021. This rise could be attributed to various factors such as changes in traffic volumes, road conditions, or weather patterns. Notably, there's a significant drop in 2023, which may reflect incomplete data collection or changes in reporting practices.</a:t>
            </a:r>
            <a:endParaRPr lang="en-US" sz="1458" dirty="0"/>
          </a:p>
        </p:txBody>
      </p:sp>
      <p:sp>
        <p:nvSpPr>
          <p:cNvPr id="5" name="Text 3"/>
          <p:cNvSpPr/>
          <p:nvPr/>
        </p:nvSpPr>
        <p:spPr>
          <a:xfrm>
            <a:off x="4444107" y="1970088"/>
            <a:ext cx="2661841" cy="295275"/>
          </a:xfrm>
          <a:prstGeom prst="rect">
            <a:avLst/>
          </a:prstGeom>
          <a:noFill/>
          <a:ln/>
        </p:spPr>
        <p:txBody>
          <a:bodyPr wrap="none" lIns="0" tIns="0" rIns="0" bIns="0" rtlCol="0" anchor="t"/>
          <a:lstStyle/>
          <a:p>
            <a:pPr>
              <a:lnSpc>
                <a:spcPts val="2292"/>
              </a:lnSpc>
            </a:pPr>
            <a:r>
              <a:rPr lang="en-US" sz="1833" dirty="0">
                <a:solidFill>
                  <a:srgbClr val="030303"/>
                </a:solidFill>
                <a:latin typeface="DM Sans Semi Bold" pitchFamily="34" charset="0"/>
                <a:ea typeface="DM Sans Semi Bold" pitchFamily="34" charset="-122"/>
                <a:cs typeface="DM Sans Semi Bold" pitchFamily="34" charset="-120"/>
              </a:rPr>
              <a:t>State-wise Distribution</a:t>
            </a:r>
            <a:endParaRPr lang="en-US" sz="1833" dirty="0"/>
          </a:p>
        </p:txBody>
      </p:sp>
      <p:sp>
        <p:nvSpPr>
          <p:cNvPr id="6" name="Text 4"/>
          <p:cNvSpPr/>
          <p:nvPr/>
        </p:nvSpPr>
        <p:spPr>
          <a:xfrm>
            <a:off x="4444107" y="2454374"/>
            <a:ext cx="3315097" cy="3326607"/>
          </a:xfrm>
          <a:prstGeom prst="rect">
            <a:avLst/>
          </a:prstGeom>
          <a:noFill/>
          <a:ln/>
        </p:spPr>
        <p:txBody>
          <a:bodyPr wrap="square" lIns="0" tIns="0" rIns="0" bIns="0" rtlCol="0" anchor="t"/>
          <a:lstStyle/>
          <a:p>
            <a:pPr>
              <a:lnSpc>
                <a:spcPts val="2375"/>
              </a:lnSpc>
            </a:pPr>
            <a:r>
              <a:rPr lang="en-US" sz="1458" dirty="0">
                <a:solidFill>
                  <a:srgbClr val="464646"/>
                </a:solidFill>
                <a:latin typeface="Inter Medium" pitchFamily="34" charset="0"/>
                <a:ea typeface="Inter Medium" pitchFamily="34" charset="-122"/>
                <a:cs typeface="Inter Medium" pitchFamily="34" charset="-120"/>
              </a:rPr>
              <a:t>A pie chart analysis shows that California leads with the highest percentage of accidents (22.7%), followed by Texas (18.2%), Florida (13.6%), and New York (13.6%). States like Illinois, Ohio, and Oregon each account for smaller shares of around 4.5%. This distribution correlates strongly with population size and traffic density in these states.</a:t>
            </a:r>
            <a:endParaRPr lang="en-US" sz="1458" dirty="0"/>
          </a:p>
        </p:txBody>
      </p:sp>
      <p:sp>
        <p:nvSpPr>
          <p:cNvPr id="7" name="Text 5"/>
          <p:cNvSpPr/>
          <p:nvPr/>
        </p:nvSpPr>
        <p:spPr>
          <a:xfrm>
            <a:off x="8226723" y="1970088"/>
            <a:ext cx="2362696" cy="295275"/>
          </a:xfrm>
          <a:prstGeom prst="rect">
            <a:avLst/>
          </a:prstGeom>
          <a:noFill/>
          <a:ln/>
        </p:spPr>
        <p:txBody>
          <a:bodyPr wrap="none" lIns="0" tIns="0" rIns="0" bIns="0" rtlCol="0" anchor="t"/>
          <a:lstStyle/>
          <a:p>
            <a:pPr>
              <a:lnSpc>
                <a:spcPts val="2292"/>
              </a:lnSpc>
            </a:pPr>
            <a:r>
              <a:rPr lang="en-US" sz="1833" dirty="0">
                <a:solidFill>
                  <a:srgbClr val="030303"/>
                </a:solidFill>
                <a:latin typeface="DM Sans Semi Bold" pitchFamily="34" charset="0"/>
                <a:ea typeface="DM Sans Semi Bold" pitchFamily="34" charset="-122"/>
                <a:cs typeface="DM Sans Semi Bold" pitchFamily="34" charset="-120"/>
              </a:rPr>
              <a:t>Top 20 States</a:t>
            </a:r>
            <a:endParaRPr lang="en-US" sz="1833" dirty="0"/>
          </a:p>
        </p:txBody>
      </p:sp>
      <p:sp>
        <p:nvSpPr>
          <p:cNvPr id="8" name="Text 6"/>
          <p:cNvSpPr/>
          <p:nvPr/>
        </p:nvSpPr>
        <p:spPr>
          <a:xfrm>
            <a:off x="8226722" y="2454375"/>
            <a:ext cx="3315097" cy="2721769"/>
          </a:xfrm>
          <a:prstGeom prst="rect">
            <a:avLst/>
          </a:prstGeom>
          <a:noFill/>
          <a:ln/>
        </p:spPr>
        <p:txBody>
          <a:bodyPr wrap="square" lIns="0" tIns="0" rIns="0" bIns="0" rtlCol="0" anchor="t"/>
          <a:lstStyle/>
          <a:p>
            <a:pPr>
              <a:lnSpc>
                <a:spcPts val="2375"/>
              </a:lnSpc>
            </a:pPr>
            <a:r>
              <a:rPr lang="en-US" sz="1458" dirty="0">
                <a:solidFill>
                  <a:srgbClr val="464646"/>
                </a:solidFill>
                <a:latin typeface="Inter Medium" pitchFamily="34" charset="0"/>
                <a:ea typeface="Inter Medium" pitchFamily="34" charset="-122"/>
                <a:cs typeface="Inter Medium" pitchFamily="34" charset="-120"/>
              </a:rPr>
              <a:t>A bar chart highlighting the top 20 states with the most accidents further emphasizes the dominance of California, Florida, and Texas. This visualization clearly identifies where most accidents occur, providing crucial information for spatial analysis and targeted safety interventions.</a:t>
            </a:r>
            <a:endParaRPr lang="en-US" sz="145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the united states&#10;&#10;Description automatically generated">
            <a:hlinkClick r:id="rId3"/>
            <a:extLst>
              <a:ext uri="{FF2B5EF4-FFF2-40B4-BE49-F238E27FC236}">
                <a16:creationId xmlns:a16="http://schemas.microsoft.com/office/drawing/2014/main" id="{3D66076E-21B5-09A2-79A3-AD836FB03CAB}"/>
              </a:ext>
            </a:extLst>
          </p:cNvPr>
          <p:cNvPicPr>
            <a:picLocks noChangeAspect="1"/>
          </p:cNvPicPr>
          <p:nvPr/>
        </p:nvPicPr>
        <p:blipFill>
          <a:blip r:embed="rId4">
            <a:alphaModFix amt="50000"/>
          </a:blip>
          <a:srcRect l="1333"/>
          <a:stretch/>
        </p:blipFill>
        <p:spPr>
          <a:xfrm>
            <a:off x="20" y="0"/>
            <a:ext cx="12191980" cy="6857999"/>
          </a:xfrm>
          <a:prstGeom prst="rect">
            <a:avLst/>
          </a:prstGeom>
        </p:spPr>
      </p:pic>
      <p:sp>
        <p:nvSpPr>
          <p:cNvPr id="4" name="TextBox 3">
            <a:extLst>
              <a:ext uri="{FF2B5EF4-FFF2-40B4-BE49-F238E27FC236}">
                <a16:creationId xmlns:a16="http://schemas.microsoft.com/office/drawing/2014/main" id="{96D6B3F6-8569-B7E5-E54C-66412AB3A1DA}"/>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i="1" dirty="0">
                <a:solidFill>
                  <a:srgbClr val="FFFF00"/>
                </a:solidFill>
                <a:latin typeface="+mj-lt"/>
                <a:ea typeface="+mj-ea"/>
                <a:cs typeface="+mj-cs"/>
              </a:rPr>
              <a:t>Visualizations </a:t>
            </a:r>
          </a:p>
        </p:txBody>
      </p:sp>
      <p:sp>
        <p:nvSpPr>
          <p:cNvPr id="9" name="TextBox 8">
            <a:extLst>
              <a:ext uri="{FF2B5EF4-FFF2-40B4-BE49-F238E27FC236}">
                <a16:creationId xmlns:a16="http://schemas.microsoft.com/office/drawing/2014/main" id="{49FE7484-3284-B167-9D0C-028268C9E5E4}"/>
              </a:ext>
            </a:extLst>
          </p:cNvPr>
          <p:cNvSpPr txBox="1"/>
          <p:nvPr/>
        </p:nvSpPr>
        <p:spPr>
          <a:xfrm>
            <a:off x="1524000" y="3792847"/>
            <a:ext cx="9144000" cy="1098395"/>
          </a:xfrm>
          <a:prstGeom prst="rect">
            <a:avLst/>
          </a:prstGeom>
        </p:spPr>
        <p:txBody>
          <a:bodyPr vert="horz" lIns="91440" tIns="45720" rIns="91440" bIns="45720" rtlCol="0">
            <a:normAutofit/>
          </a:bodyPr>
          <a:lstStyle/>
          <a:p>
            <a:pPr algn="ctr">
              <a:lnSpc>
                <a:spcPct val="90000"/>
              </a:lnSpc>
              <a:spcBef>
                <a:spcPts val="1000"/>
              </a:spcBef>
            </a:pPr>
            <a:r>
              <a:rPr lang="en-US" sz="2400" i="1" dirty="0">
                <a:solidFill>
                  <a:schemeClr val="bg2">
                    <a:lumMod val="25000"/>
                    <a:lumOff val="75000"/>
                  </a:schemeClr>
                </a:solidFill>
              </a:rPr>
              <a:t>Geographical accident density map</a:t>
            </a:r>
          </a:p>
        </p:txBody>
      </p:sp>
    </p:spTree>
    <p:extLst>
      <p:ext uri="{BB962C8B-B14F-4D97-AF65-F5344CB8AC3E}">
        <p14:creationId xmlns:p14="http://schemas.microsoft.com/office/powerpoint/2010/main" val="124391690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73832A-38FE-CF0D-0AF9-0F3EA38F30EB}"/>
              </a:ext>
            </a:extLst>
          </p:cNvPr>
          <p:cNvSpPr txBox="1"/>
          <p:nvPr/>
        </p:nvSpPr>
        <p:spPr>
          <a:xfrm>
            <a:off x="166173" y="164949"/>
            <a:ext cx="8403062" cy="66131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i="1" kern="1200" dirty="0">
                <a:solidFill>
                  <a:schemeClr val="tx1"/>
                </a:solidFill>
                <a:latin typeface="+mj-lt"/>
                <a:ea typeface="+mj-ea"/>
                <a:cs typeface="+mj-cs"/>
              </a:rPr>
              <a:t>Accident trends by Year And State</a:t>
            </a:r>
          </a:p>
        </p:txBody>
      </p:sp>
      <p:pic>
        <p:nvPicPr>
          <p:cNvPr id="4" name="Picture 3">
            <a:extLst>
              <a:ext uri="{FF2B5EF4-FFF2-40B4-BE49-F238E27FC236}">
                <a16:creationId xmlns:a16="http://schemas.microsoft.com/office/drawing/2014/main" id="{0F27EE35-E795-FD21-B7F0-48DC21D155F7}"/>
              </a:ext>
            </a:extLst>
          </p:cNvPr>
          <p:cNvPicPr>
            <a:picLocks noChangeAspect="1"/>
          </p:cNvPicPr>
          <p:nvPr/>
        </p:nvPicPr>
        <p:blipFill>
          <a:blip r:embed="rId3"/>
          <a:stretch>
            <a:fillRect/>
          </a:stretch>
        </p:blipFill>
        <p:spPr>
          <a:xfrm>
            <a:off x="6577071" y="1707615"/>
            <a:ext cx="5216534" cy="5150386"/>
          </a:xfrm>
          <a:prstGeom prst="rect">
            <a:avLst/>
          </a:prstGeom>
        </p:spPr>
      </p:pic>
      <p:pic>
        <p:nvPicPr>
          <p:cNvPr id="2" name="Picture 1">
            <a:extLst>
              <a:ext uri="{FF2B5EF4-FFF2-40B4-BE49-F238E27FC236}">
                <a16:creationId xmlns:a16="http://schemas.microsoft.com/office/drawing/2014/main" id="{5122D9BB-AD8B-7341-6FB0-7BFDB9FE16AD}"/>
              </a:ext>
            </a:extLst>
          </p:cNvPr>
          <p:cNvPicPr>
            <a:picLocks noChangeAspect="1"/>
          </p:cNvPicPr>
          <p:nvPr/>
        </p:nvPicPr>
        <p:blipFill>
          <a:blip r:embed="rId4"/>
          <a:stretch>
            <a:fillRect/>
          </a:stretch>
        </p:blipFill>
        <p:spPr>
          <a:xfrm>
            <a:off x="1285904" y="4736970"/>
            <a:ext cx="3671686" cy="1806965"/>
          </a:xfrm>
          <a:prstGeom prst="rect">
            <a:avLst/>
          </a:prstGeom>
        </p:spPr>
      </p:pic>
      <p:pic>
        <p:nvPicPr>
          <p:cNvPr id="3" name="Picture 2">
            <a:extLst>
              <a:ext uri="{FF2B5EF4-FFF2-40B4-BE49-F238E27FC236}">
                <a16:creationId xmlns:a16="http://schemas.microsoft.com/office/drawing/2014/main" id="{D74BAF60-3E30-9318-A6A4-08E7DACB7276}"/>
              </a:ext>
            </a:extLst>
          </p:cNvPr>
          <p:cNvPicPr>
            <a:picLocks noChangeAspect="1"/>
          </p:cNvPicPr>
          <p:nvPr/>
        </p:nvPicPr>
        <p:blipFill>
          <a:blip r:embed="rId5"/>
          <a:stretch>
            <a:fillRect/>
          </a:stretch>
        </p:blipFill>
        <p:spPr>
          <a:xfrm>
            <a:off x="-1" y="826265"/>
            <a:ext cx="6369346" cy="3715218"/>
          </a:xfrm>
          <a:prstGeom prst="rect">
            <a:avLst/>
          </a:prstGeom>
        </p:spPr>
      </p:pic>
      <p:sp>
        <p:nvSpPr>
          <p:cNvPr id="6" name="TextBox 5">
            <a:extLst>
              <a:ext uri="{FF2B5EF4-FFF2-40B4-BE49-F238E27FC236}">
                <a16:creationId xmlns:a16="http://schemas.microsoft.com/office/drawing/2014/main" id="{E5EF97D1-77EB-AF85-493E-A3E5FD55B9CB}"/>
              </a:ext>
            </a:extLst>
          </p:cNvPr>
          <p:cNvSpPr txBox="1"/>
          <p:nvPr/>
        </p:nvSpPr>
        <p:spPr>
          <a:xfrm>
            <a:off x="10234670" y="33931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20921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827E69-0C5B-B7A6-3806-69B76D6672D0}"/>
              </a:ext>
            </a:extLst>
          </p:cNvPr>
          <p:cNvPicPr>
            <a:picLocks noChangeAspect="1"/>
          </p:cNvPicPr>
          <p:nvPr/>
        </p:nvPicPr>
        <p:blipFill>
          <a:blip r:embed="rId2"/>
          <a:srcRect b="25244"/>
          <a:stretch/>
        </p:blipFill>
        <p:spPr>
          <a:xfrm>
            <a:off x="457200" y="457200"/>
            <a:ext cx="11277600" cy="5943600"/>
          </a:xfrm>
          <a:prstGeom prst="rect">
            <a:avLst/>
          </a:prstGeom>
        </p:spPr>
      </p:pic>
    </p:spTree>
    <p:extLst>
      <p:ext uri="{BB962C8B-B14F-4D97-AF65-F5344CB8AC3E}">
        <p14:creationId xmlns:p14="http://schemas.microsoft.com/office/powerpoint/2010/main" val="2685369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643193" y="489507"/>
            <a:ext cx="3091607" cy="1655483"/>
          </a:xfrm>
        </p:spPr>
        <p:txBody>
          <a:bodyPr vert="horz" lIns="91440" tIns="45720" rIns="91440" bIns="45720" rtlCol="0" anchor="b">
            <a:normAutofit/>
          </a:bodyPr>
          <a:lstStyle/>
          <a:p>
            <a:pPr algn="l"/>
            <a:r>
              <a:rPr lang="en-US" sz="3700" b="1" i="1"/>
              <a:t>US Accidents (2016 – 2023)</a:t>
            </a:r>
          </a:p>
        </p:txBody>
      </p:sp>
      <p:pic>
        <p:nvPicPr>
          <p:cNvPr id="8" name="Picture 7" descr="A map of the united states with red lights&#10;&#10;Description automatically generated">
            <a:extLst>
              <a:ext uri="{FF2B5EF4-FFF2-40B4-BE49-F238E27FC236}">
                <a16:creationId xmlns:a16="http://schemas.microsoft.com/office/drawing/2014/main" id="{22C779E9-E0B8-E785-3B3B-F638B8192D36}"/>
              </a:ext>
            </a:extLst>
          </p:cNvPr>
          <p:cNvPicPr>
            <a:picLocks noChangeAspect="1"/>
          </p:cNvPicPr>
          <p:nvPr/>
        </p:nvPicPr>
        <p:blipFill>
          <a:blip r:embed="rId2"/>
          <a:srcRect t="13209" r="-1" b="7824"/>
          <a:stretch/>
        </p:blipFill>
        <p:spPr>
          <a:xfrm>
            <a:off x="20" y="431"/>
            <a:ext cx="8115280" cy="6408311"/>
          </a:xfrm>
          <a:prstGeom prst="rect">
            <a:avLst/>
          </a:prstGeom>
          <a:solidFill>
            <a:schemeClr val="tx1"/>
          </a:solidFill>
        </p:spPr>
      </p:pic>
      <p:sp>
        <p:nvSpPr>
          <p:cNvPr id="3" name="Subtitle 2"/>
          <p:cNvSpPr>
            <a:spLocks noGrp="1"/>
          </p:cNvSpPr>
          <p:nvPr>
            <p:ph type="subTitle" idx="1"/>
          </p:nvPr>
        </p:nvSpPr>
        <p:spPr>
          <a:xfrm>
            <a:off x="8643193" y="2418408"/>
            <a:ext cx="2942813" cy="3540265"/>
          </a:xfrm>
        </p:spPr>
        <p:txBody>
          <a:bodyPr vert="horz" lIns="91440" tIns="45720" rIns="91440" bIns="45720" rtlCol="0">
            <a:normAutofit/>
          </a:bodyPr>
          <a:lstStyle/>
          <a:p>
            <a:pPr algn="l"/>
            <a:r>
              <a:rPr lang="en-US" sz="2000" b="1" dirty="0"/>
              <a:t>By :-</a:t>
            </a:r>
          </a:p>
          <a:p>
            <a:pPr marL="285750" indent="-228600" algn="l">
              <a:buFont typeface="Arial" panose="020B0604020202020204" pitchFamily="34" charset="0"/>
              <a:buChar char="•"/>
            </a:pPr>
            <a:r>
              <a:rPr lang="en-US" sz="2000" b="1" i="1" u="sng" dirty="0"/>
              <a:t>Pratik </a:t>
            </a:r>
            <a:r>
              <a:rPr lang="en-US" sz="2000" b="1" i="1" u="sng" dirty="0" err="1"/>
              <a:t>Harlikar</a:t>
            </a:r>
            <a:r>
              <a:rPr lang="en-US" sz="2000" b="1" i="1" u="sng" dirty="0"/>
              <a:t>, </a:t>
            </a:r>
          </a:p>
          <a:p>
            <a:pPr marL="285750" indent="-228600" algn="l">
              <a:buFont typeface="Arial" panose="020B0604020202020204" pitchFamily="34" charset="0"/>
              <a:buChar char="•"/>
            </a:pPr>
            <a:r>
              <a:rPr lang="en-US" sz="2000" b="1" i="1" u="sng" dirty="0"/>
              <a:t>Aditya Jadhav,</a:t>
            </a:r>
          </a:p>
          <a:p>
            <a:pPr marL="285750" indent="-228600" algn="l">
              <a:buFont typeface="Arial" panose="020B0604020202020204" pitchFamily="34" charset="0"/>
              <a:buChar char="•"/>
            </a:pPr>
            <a:r>
              <a:rPr lang="en-US" sz="2000" b="1" i="1" u="sng" dirty="0" err="1"/>
              <a:t>Yatziri</a:t>
            </a:r>
            <a:r>
              <a:rPr lang="en-US" sz="2000" b="1" i="1" u="sng" dirty="0"/>
              <a:t> </a:t>
            </a:r>
            <a:r>
              <a:rPr lang="en-US" sz="2000" b="1" i="1" u="sng" dirty="0" err="1"/>
              <a:t>Presmont</a:t>
            </a:r>
            <a:r>
              <a:rPr lang="en-US" sz="2000" b="1" i="1" u="sng" dirty="0"/>
              <a:t>,</a:t>
            </a:r>
          </a:p>
          <a:p>
            <a:pPr marL="285750" indent="-228600" algn="l">
              <a:buFont typeface="Arial" panose="020B0604020202020204" pitchFamily="34" charset="0"/>
              <a:buChar char="•"/>
            </a:pPr>
            <a:r>
              <a:rPr lang="en-US" sz="2000" b="1" i="1" u="sng" dirty="0"/>
              <a:t>Muhammad </a:t>
            </a:r>
            <a:r>
              <a:rPr lang="en-US" sz="2000" b="1" i="1" u="sng" dirty="0" err="1"/>
              <a:t>Batikh</a:t>
            </a:r>
            <a:endParaRPr lang="en-US" sz="2000" b="1" i="1" u="sng" dirty="0"/>
          </a:p>
        </p:txBody>
      </p:sp>
      <p:sp>
        <p:nvSpPr>
          <p:cNvPr id="47" name="Rectangle 4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8" name="Rectangle 6167">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6B7AABB-9B6A-24E7-8B34-D2413CADD38D}"/>
              </a:ext>
            </a:extLst>
          </p:cNvPr>
          <p:cNvSpPr txBox="1"/>
          <p:nvPr/>
        </p:nvSpPr>
        <p:spPr>
          <a:xfrm>
            <a:off x="7848600" y="1122363"/>
            <a:ext cx="397764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i="1">
                <a:latin typeface="+mj-lt"/>
                <a:ea typeface="+mj-ea"/>
                <a:cs typeface="+mj-cs"/>
              </a:rPr>
              <a:t>Targeting Solo State “Texas”</a:t>
            </a:r>
          </a:p>
          <a:p>
            <a:pPr>
              <a:lnSpc>
                <a:spcPct val="90000"/>
              </a:lnSpc>
              <a:spcBef>
                <a:spcPct val="0"/>
              </a:spcBef>
              <a:spcAft>
                <a:spcPts val="600"/>
              </a:spcAft>
            </a:pPr>
            <a:endParaRPr lang="en-US" sz="4800" b="1" i="1">
              <a:latin typeface="+mj-lt"/>
              <a:ea typeface="+mj-ea"/>
              <a:cs typeface="+mj-cs"/>
            </a:endParaRPr>
          </a:p>
        </p:txBody>
      </p:sp>
      <p:pic>
        <p:nvPicPr>
          <p:cNvPr id="6146" name="Picture 2" descr="A vibrant and colorful map of Texas suitable for a presentation slide background. The map includes distinct color-coded regions, major cities highlighted with markers, and a clean modern design. The borders of Texas are clearly outlined, with soft gradient colors in the background to make it visually appealing while maintaining professionalism. Designed with subtle textures and labels for a clean presentation format.">
            <a:extLst>
              <a:ext uri="{FF2B5EF4-FFF2-40B4-BE49-F238E27FC236}">
                <a16:creationId xmlns:a16="http://schemas.microsoft.com/office/drawing/2014/main" id="{69E50B41-E13B-4E97-C095-7B9C11C79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130" b="4732"/>
          <a:stretch/>
        </p:blipFill>
        <p:spPr bwMode="auto">
          <a:xfrm>
            <a:off x="20" y="10"/>
            <a:ext cx="7443196" cy="6857990"/>
          </a:xfrm>
          <a:prstGeom prst="rect">
            <a:avLst/>
          </a:prstGeom>
          <a:noFill/>
          <a:extLst>
            <a:ext uri="{909E8E84-426E-40DD-AFC4-6F175D3DCCD1}">
              <a14:hiddenFill xmlns:a14="http://schemas.microsoft.com/office/drawing/2010/main">
                <a:solidFill>
                  <a:srgbClr val="FFFFFF"/>
                </a:solidFill>
              </a14:hiddenFill>
            </a:ext>
          </a:extLst>
        </p:spPr>
      </p:pic>
      <p:sp>
        <p:nvSpPr>
          <p:cNvPr id="6170" name="Rectangle 61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72" name="Rectangle 61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982031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FD26-E7CC-E13E-6338-42EA77277E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073" y="142581"/>
            <a:ext cx="5616575" cy="3184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graph showing the days of week&#10;&#10;Description automatically generated with medium confidence">
            <a:extLst>
              <a:ext uri="{FF2B5EF4-FFF2-40B4-BE49-F238E27FC236}">
                <a16:creationId xmlns:a16="http://schemas.microsoft.com/office/drawing/2014/main" id="{095364DE-6FE9-2EE9-BD43-95D768963D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0277" y="3530906"/>
            <a:ext cx="5617210" cy="3165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DFD7187-EE1D-B72A-CE73-0E0A52AC80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5847" y="142581"/>
            <a:ext cx="5738079" cy="3165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979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1B6F6D-5E66-916A-5AFE-2A59D79D6326}"/>
              </a:ext>
            </a:extLst>
          </p:cNvPr>
          <p:cNvSpPr txBox="1"/>
          <p:nvPr/>
        </p:nvSpPr>
        <p:spPr>
          <a:xfrm>
            <a:off x="0" y="248038"/>
            <a:ext cx="10708395" cy="1159200"/>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3700" b="1" i="1" kern="1200" dirty="0">
                <a:solidFill>
                  <a:srgbClr val="FFFFFF"/>
                </a:solidFill>
                <a:latin typeface="+mj-lt"/>
                <a:ea typeface="+mj-ea"/>
                <a:cs typeface="+mj-cs"/>
              </a:rPr>
              <a:t>Accident caused in Texas due to </a:t>
            </a:r>
          </a:p>
          <a:p>
            <a:pPr>
              <a:lnSpc>
                <a:spcPct val="90000"/>
              </a:lnSpc>
              <a:spcBef>
                <a:spcPct val="0"/>
              </a:spcBef>
              <a:spcAft>
                <a:spcPts val="600"/>
              </a:spcAft>
            </a:pPr>
            <a:r>
              <a:rPr lang="en-US" sz="3700" b="1" i="1" kern="1200" dirty="0">
                <a:solidFill>
                  <a:srgbClr val="FFFFFF"/>
                </a:solidFill>
                <a:latin typeface="+mj-lt"/>
                <a:ea typeface="+mj-ea"/>
                <a:cs typeface="+mj-cs"/>
              </a:rPr>
              <a:t>weather conditions</a:t>
            </a:r>
          </a:p>
        </p:txBody>
      </p:sp>
      <p:pic>
        <p:nvPicPr>
          <p:cNvPr id="3" name="Picture 2" descr="A screen shot of a diagram&#10;&#10;Description automatically generated">
            <a:hlinkClick r:id="rId2"/>
            <a:extLst>
              <a:ext uri="{FF2B5EF4-FFF2-40B4-BE49-F238E27FC236}">
                <a16:creationId xmlns:a16="http://schemas.microsoft.com/office/drawing/2014/main" id="{01954B35-460E-64A5-F6B2-BD302724AF3E}"/>
              </a:ext>
            </a:extLst>
          </p:cNvPr>
          <p:cNvPicPr>
            <a:picLocks noChangeAspect="1"/>
          </p:cNvPicPr>
          <p:nvPr/>
        </p:nvPicPr>
        <p:blipFill>
          <a:blip r:embed="rId3"/>
          <a:stretch>
            <a:fillRect/>
          </a:stretch>
        </p:blipFill>
        <p:spPr>
          <a:xfrm>
            <a:off x="411227" y="1734930"/>
            <a:ext cx="7120800" cy="4502332"/>
          </a:xfrm>
          <a:prstGeom prst="rect">
            <a:avLst/>
          </a:prstGeom>
          <a:solidFill>
            <a:srgbClr val="FFFFFF">
              <a:shade val="85000"/>
            </a:srgbClr>
          </a:solidFill>
          <a:ln w="190500" cap="rnd">
            <a:solidFill>
              <a:schemeClr val="accent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A9E65041-2135-E408-1A38-6574D3B08B85}"/>
              </a:ext>
            </a:extLst>
          </p:cNvPr>
          <p:cNvSpPr txBox="1"/>
          <p:nvPr/>
        </p:nvSpPr>
        <p:spPr>
          <a:xfrm>
            <a:off x="7685315" y="2742440"/>
            <a:ext cx="4506684" cy="2169825"/>
          </a:xfrm>
          <a:prstGeom prst="rect">
            <a:avLst/>
          </a:prstGeom>
          <a:noFill/>
        </p:spPr>
        <p:txBody>
          <a:bodyPr wrap="square" rtlCol="0">
            <a:spAutoFit/>
          </a:bodyPr>
          <a:lstStyle/>
          <a:p>
            <a:r>
              <a:rPr lang="en-US" b="1" dirty="0"/>
              <a:t>Top 3 Weather Conditions for Accidents:</a:t>
            </a:r>
          </a:p>
          <a:p>
            <a:endParaRPr lang="en-US" b="1" dirty="0"/>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Rainy Conditions </a:t>
            </a:r>
            <a:endParaRPr lang="en-US" b="1"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Foggy Conditions</a:t>
            </a:r>
            <a:endParaRPr lang="en-US" b="1"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dirty="0">
                <a:latin typeface="Times New Roman" panose="02020603050405020304" pitchFamily="18" charset="0"/>
                <a:cs typeface="Times New Roman" panose="02020603050405020304" pitchFamily="18" charset="0"/>
              </a:rPr>
              <a:t>Overcast or Cloudy Weather</a:t>
            </a:r>
            <a:endParaRPr lang="en-US"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50296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14" name="Rectangle 7213">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52E8F1E-3B2C-4DFF-5ABF-32ED219C8BC8}"/>
              </a:ext>
            </a:extLst>
          </p:cNvPr>
          <p:cNvSpPr txBox="1"/>
          <p:nvPr/>
        </p:nvSpPr>
        <p:spPr>
          <a:xfrm>
            <a:off x="1113810" y="3130041"/>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i="1">
                <a:latin typeface="+mj-lt"/>
                <a:ea typeface="+mj-ea"/>
                <a:cs typeface="+mj-cs"/>
              </a:rPr>
              <a:t>Models </a:t>
            </a:r>
            <a:br>
              <a:rPr lang="en-US" sz="5400" b="1" i="1">
                <a:latin typeface="+mj-lt"/>
                <a:ea typeface="+mj-ea"/>
                <a:cs typeface="+mj-cs"/>
              </a:rPr>
            </a:br>
            <a:r>
              <a:rPr lang="en-US" sz="5400" b="1" i="1">
                <a:latin typeface="+mj-lt"/>
                <a:ea typeface="+mj-ea"/>
                <a:cs typeface="+mj-cs"/>
              </a:rPr>
              <a:t>And </a:t>
            </a:r>
            <a:br>
              <a:rPr lang="en-US" sz="5400" b="1" i="1">
                <a:latin typeface="+mj-lt"/>
                <a:ea typeface="+mj-ea"/>
                <a:cs typeface="+mj-cs"/>
              </a:rPr>
            </a:br>
            <a:r>
              <a:rPr lang="en-US" sz="5400" b="1" i="1">
                <a:latin typeface="+mj-lt"/>
                <a:ea typeface="+mj-ea"/>
                <a:cs typeface="+mj-cs"/>
              </a:rPr>
              <a:t>Analysis</a:t>
            </a:r>
          </a:p>
        </p:txBody>
      </p:sp>
      <p:grpSp>
        <p:nvGrpSpPr>
          <p:cNvPr id="7216" name="Group 72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7217" name="Rectangle 72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8" name="Rectangle 72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9" name="Rectangle 72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21" name="Rectangle 722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3" name="Rectangle 72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n infographic-style image visually summarizing the 'Models and Analysis' section of a data analysis project. The image includes illustrations of machine learning models like Logistic Regression, Random Forest, SVM, and KNN represented as stylized icons (e.g., decision trees, scatter plots, and graphs). It features labeled charts for performance metrics such as Accuracy, Precision, Recall, F1 Score, and ROC-AUC, using colorful bar charts and ROC curves. A side-by-side comparison visually contrasting Binary and Multiclass Classification is shown, with distinct layers and categories. The design is professional, vibrant, and well-organized, suitable for a presentation slide.">
            <a:extLst>
              <a:ext uri="{FF2B5EF4-FFF2-40B4-BE49-F238E27FC236}">
                <a16:creationId xmlns:a16="http://schemas.microsoft.com/office/drawing/2014/main" id="{CE182252-5D93-6E19-2EED-4AD7F0AE3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68"/>
          <a:stretch/>
        </p:blipFill>
        <p:spPr bwMode="auto">
          <a:xfrm>
            <a:off x="5922492"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CE94A1-D15A-E1AB-13E9-DAC46864C14F}"/>
              </a:ext>
            </a:extLst>
          </p:cNvPr>
          <p:cNvSpPr txBox="1"/>
          <p:nvPr/>
        </p:nvSpPr>
        <p:spPr>
          <a:xfrm>
            <a:off x="7331383" y="5227455"/>
            <a:ext cx="3876085" cy="857461"/>
          </a:xfrm>
          <a:prstGeom prst="rect">
            <a:avLst/>
          </a:prstGeom>
        </p:spPr>
        <p:txBody>
          <a:bodyPr vert="horz" lIns="91440" tIns="45720" rIns="91440" bIns="45720" rtlCol="0">
            <a:normAutofit/>
          </a:bodyPr>
          <a:lstStyle/>
          <a:p>
            <a:pPr>
              <a:lnSpc>
                <a:spcPct val="90000"/>
              </a:lnSpc>
              <a:spcBef>
                <a:spcPts val="1000"/>
              </a:spcBef>
            </a:pPr>
            <a:endParaRPr lang="en-US" sz="2400" kern="1200" dirty="0">
              <a:solidFill>
                <a:schemeClr val="tx1"/>
              </a:solidFill>
              <a:latin typeface="+mn-lt"/>
              <a:ea typeface="+mn-ea"/>
              <a:cs typeface="+mn-cs"/>
            </a:endParaRPr>
          </a:p>
        </p:txBody>
      </p:sp>
    </p:spTree>
    <p:extLst>
      <p:ext uri="{BB962C8B-B14F-4D97-AF65-F5344CB8AC3E}">
        <p14:creationId xmlns:p14="http://schemas.microsoft.com/office/powerpoint/2010/main" val="344379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56FBC-9D65-E504-F3DF-CB64DF91FF2E}"/>
              </a:ext>
            </a:extLst>
          </p:cNvPr>
          <p:cNvSpPr txBox="1"/>
          <p:nvPr/>
        </p:nvSpPr>
        <p:spPr>
          <a:xfrm>
            <a:off x="1151466" y="723274"/>
            <a:ext cx="3310467" cy="2092881"/>
          </a:xfrm>
          <a:prstGeom prst="rect">
            <a:avLst/>
          </a:prstGeom>
          <a:noFill/>
        </p:spPr>
        <p:txBody>
          <a:bodyPr wrap="square">
            <a:spAutoFit/>
          </a:bodyPr>
          <a:lstStyle/>
          <a:p>
            <a:r>
              <a:rPr lang="en-US" sz="3700" b="1" dirty="0">
                <a:latin typeface="Times New Roman" panose="02020603050405020304" pitchFamily="18" charset="0"/>
                <a:cs typeface="Times New Roman" panose="02020603050405020304" pitchFamily="18" charset="0"/>
              </a:rPr>
              <a:t>1. Overview of Models Used</a:t>
            </a:r>
          </a:p>
          <a:p>
            <a:r>
              <a:rPr lang="en-US" sz="1400" dirty="0">
                <a:latin typeface="Times New Roman" panose="02020603050405020304" pitchFamily="18" charset="0"/>
                <a:cs typeface="Times New Roman" panose="02020603050405020304" pitchFamily="18" charset="0"/>
              </a:rPr>
              <a:t>     models applied in the project:</a:t>
            </a:r>
          </a:p>
          <a:p>
            <a:endParaRPr lang="en-US" sz="1400" dirty="0">
              <a:latin typeface="Times New Roman" panose="02020603050405020304" pitchFamily="18" charset="0"/>
              <a:cs typeface="Times New Roman" panose="02020603050405020304" pitchFamily="18" charset="0"/>
            </a:endParaRPr>
          </a:p>
          <a:p>
            <a:pPr lvl="1"/>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1FDDDE5-A5F1-91CE-DC85-951BE233D5AC}"/>
              </a:ext>
            </a:extLst>
          </p:cNvPr>
          <p:cNvPicPr>
            <a:picLocks noChangeAspect="1"/>
          </p:cNvPicPr>
          <p:nvPr/>
        </p:nvPicPr>
        <p:blipFill>
          <a:blip r:embed="rId3"/>
          <a:stretch>
            <a:fillRect/>
          </a:stretch>
        </p:blipFill>
        <p:spPr>
          <a:xfrm>
            <a:off x="-1" y="4301067"/>
            <a:ext cx="11743268" cy="2556932"/>
          </a:xfrm>
          <a:prstGeom prst="rect">
            <a:avLst/>
          </a:prstGeom>
        </p:spPr>
      </p:pic>
      <p:sp>
        <p:nvSpPr>
          <p:cNvPr id="13" name="TextBox 12">
            <a:extLst>
              <a:ext uri="{FF2B5EF4-FFF2-40B4-BE49-F238E27FC236}">
                <a16:creationId xmlns:a16="http://schemas.microsoft.com/office/drawing/2014/main" id="{B2BB3C2D-0678-526D-07DF-17273AFDDBA4}"/>
              </a:ext>
            </a:extLst>
          </p:cNvPr>
          <p:cNvSpPr txBox="1"/>
          <p:nvPr/>
        </p:nvSpPr>
        <p:spPr>
          <a:xfrm>
            <a:off x="5385382" y="397933"/>
            <a:ext cx="6121400" cy="3539430"/>
          </a:xfrm>
          <a:prstGeom prst="rect">
            <a:avLst/>
          </a:prstGeom>
          <a:noFill/>
        </p:spPr>
        <p:txBody>
          <a:bodyPr wrap="square">
            <a:spAutoFit/>
          </a:bodyPr>
          <a:lstStyle/>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Bagging Classifier </a:t>
            </a:r>
            <a:r>
              <a:rPr lang="en-US" sz="1400" dirty="0">
                <a:latin typeface="Times New Roman" panose="02020603050405020304" pitchFamily="18" charset="0"/>
                <a:cs typeface="Times New Roman" panose="02020603050405020304" pitchFamily="18" charset="0"/>
              </a:rPr>
              <a:t>: For handling variance and bias.</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Random Forest</a:t>
            </a:r>
            <a:r>
              <a:rPr lang="en-US" sz="1400" dirty="0">
                <a:latin typeface="Times New Roman" panose="02020603050405020304" pitchFamily="18" charset="0"/>
                <a:cs typeface="Times New Roman" panose="02020603050405020304" pitchFamily="18" charset="0"/>
              </a:rPr>
              <a:t>: Ensemble learning model for robust classification.</a:t>
            </a:r>
          </a:p>
          <a:p>
            <a:pPr lvl="1"/>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Extra Trees</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Classifier</a:t>
            </a:r>
            <a:r>
              <a:rPr lang="en-US" sz="1400" dirty="0">
                <a:latin typeface="Times New Roman" panose="02020603050405020304" pitchFamily="18" charset="0"/>
                <a:cs typeface="Times New Roman" panose="02020603050405020304" pitchFamily="18" charset="0"/>
              </a:rPr>
              <a:t> : Ensures computational efficiency with a focus on feature randomness.</a:t>
            </a:r>
            <a:endParaRPr lang="en-US" sz="1400" b="1" dirty="0">
              <a:latin typeface="Times New Roman" panose="02020603050405020304" pitchFamily="18" charset="0"/>
              <a:cs typeface="Times New Roman" panose="02020603050405020304" pitchFamily="18" charset="0"/>
            </a:endParaRPr>
          </a:p>
          <a:p>
            <a:pPr lvl="1"/>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Logistic Regression</a:t>
            </a:r>
            <a:r>
              <a:rPr lang="en-US" sz="1400" dirty="0">
                <a:latin typeface="Times New Roman" panose="02020603050405020304" pitchFamily="18" charset="0"/>
                <a:cs typeface="Times New Roman" panose="02020603050405020304" pitchFamily="18" charset="0"/>
              </a:rPr>
              <a:t>: For feature reduction and classification.</a:t>
            </a:r>
          </a:p>
          <a:p>
            <a:pPr lvl="1"/>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Support Vector Machines (SVC)</a:t>
            </a:r>
            <a:r>
              <a:rPr lang="en-US" sz="1400" dirty="0">
                <a:latin typeface="Times New Roman" panose="02020603050405020304" pitchFamily="18" charset="0"/>
                <a:cs typeface="Times New Roman" panose="02020603050405020304" pitchFamily="18" charset="0"/>
              </a:rPr>
              <a:t>: Effective in high-dimensional spaces.</a:t>
            </a:r>
          </a:p>
          <a:p>
            <a:pPr lvl="1"/>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Linear Discrimination Analysis (LDA) </a:t>
            </a:r>
            <a:r>
              <a:rPr lang="en-US" sz="1400" dirty="0">
                <a:latin typeface="Times New Roman" panose="02020603050405020304" pitchFamily="18" charset="0"/>
                <a:cs typeface="Times New Roman" panose="02020603050405020304" pitchFamily="18" charset="0"/>
              </a:rPr>
              <a:t>: Useful for dimensionality reduction in classification tasks.</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K-Nearest Neighbors (KNN)</a:t>
            </a:r>
            <a:r>
              <a:rPr lang="en-US" sz="1400" dirty="0">
                <a:latin typeface="Times New Roman" panose="02020603050405020304" pitchFamily="18" charset="0"/>
                <a:cs typeface="Times New Roman" panose="02020603050405020304" pitchFamily="18" charset="0"/>
              </a:rPr>
              <a:t>: Simplicity in prediction.</a:t>
            </a:r>
            <a:endParaRPr lang="en-US" sz="1400" dirty="0"/>
          </a:p>
        </p:txBody>
      </p:sp>
    </p:spTree>
    <p:extLst>
      <p:ext uri="{BB962C8B-B14F-4D97-AF65-F5344CB8AC3E}">
        <p14:creationId xmlns:p14="http://schemas.microsoft.com/office/powerpoint/2010/main" val="3201525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E6ED29C-FA8F-29BF-85ED-BB2729EE1332}"/>
              </a:ext>
            </a:extLst>
          </p:cNvPr>
          <p:cNvSpPr txBox="1"/>
          <p:nvPr/>
        </p:nvSpPr>
        <p:spPr>
          <a:xfrm>
            <a:off x="630936" y="502920"/>
            <a:ext cx="3419856" cy="14630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kern="1200" dirty="0">
                <a:solidFill>
                  <a:schemeClr val="tx1"/>
                </a:solidFill>
                <a:latin typeface="+mj-lt"/>
                <a:ea typeface="+mj-ea"/>
                <a:cs typeface="+mj-cs"/>
              </a:rPr>
              <a:t>2. Performance Metrics</a:t>
            </a:r>
          </a:p>
        </p:txBody>
      </p:sp>
      <p:sp>
        <p:nvSpPr>
          <p:cNvPr id="9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AD3F93-E8CB-11BE-E21D-E0DD3642E831}"/>
              </a:ext>
            </a:extLst>
          </p:cNvPr>
          <p:cNvSpPr txBox="1"/>
          <p:nvPr/>
        </p:nvSpPr>
        <p:spPr>
          <a:xfrm>
            <a:off x="4654295" y="0"/>
            <a:ext cx="6894576" cy="2864927"/>
          </a:xfrm>
          <a:prstGeom prst="rect">
            <a:avLst/>
          </a:prstGeom>
        </p:spPr>
        <p:txBody>
          <a:bodyPr vert="horz" lIns="91440" tIns="45720" rIns="91440" bIns="45720" rtlCol="0" anchor="ctr">
            <a:noAutofit/>
          </a:bodyPr>
          <a:lstStyle/>
          <a:p>
            <a:pPr>
              <a:lnSpc>
                <a:spcPct val="90000"/>
              </a:lnSpc>
              <a:spcAft>
                <a:spcPts val="600"/>
              </a:spcAft>
            </a:pPr>
            <a:r>
              <a:rPr lang="en-US" sz="1200" b="1" dirty="0"/>
              <a:t>Key Metrics Evaluated</a:t>
            </a:r>
            <a:br>
              <a:rPr lang="en-US" sz="1200" b="1" dirty="0"/>
            </a:br>
            <a:endParaRPr lang="en-US" sz="1200" dirty="0"/>
          </a:p>
          <a:p>
            <a:pPr indent="-228600">
              <a:lnSpc>
                <a:spcPct val="90000"/>
              </a:lnSpc>
              <a:spcAft>
                <a:spcPts val="600"/>
              </a:spcAft>
              <a:buFont typeface="Arial" panose="020B0604020202020204" pitchFamily="34" charset="0"/>
              <a:buChar char="•"/>
            </a:pPr>
            <a:r>
              <a:rPr lang="en-US" sz="1200" b="1" dirty="0"/>
              <a:t>Accuracy</a:t>
            </a:r>
            <a:r>
              <a:rPr lang="en-US" sz="1200" dirty="0"/>
              <a:t>: The percentage of correctly predicted observations.</a:t>
            </a:r>
            <a:br>
              <a:rPr lang="en-US" sz="1200" dirty="0"/>
            </a:br>
            <a:endParaRPr lang="en-US" sz="1200" dirty="0"/>
          </a:p>
          <a:p>
            <a:pPr indent="-228600">
              <a:lnSpc>
                <a:spcPct val="90000"/>
              </a:lnSpc>
              <a:spcAft>
                <a:spcPts val="600"/>
              </a:spcAft>
              <a:buFont typeface="Arial" panose="020B0604020202020204" pitchFamily="34" charset="0"/>
              <a:buChar char="•"/>
            </a:pPr>
            <a:r>
              <a:rPr lang="en-US" sz="1200" b="1" dirty="0"/>
              <a:t>Precision</a:t>
            </a:r>
            <a:r>
              <a:rPr lang="en-US" sz="1200" dirty="0"/>
              <a:t>: The ratio of true positive predictions to all positive   predictions.</a:t>
            </a:r>
            <a:br>
              <a:rPr lang="en-US" sz="1200" dirty="0"/>
            </a:br>
            <a:endParaRPr lang="en-US" sz="1200" dirty="0"/>
          </a:p>
          <a:p>
            <a:pPr indent="-228600">
              <a:lnSpc>
                <a:spcPct val="90000"/>
              </a:lnSpc>
              <a:spcAft>
                <a:spcPts val="600"/>
              </a:spcAft>
              <a:buFont typeface="Arial" panose="020B0604020202020204" pitchFamily="34" charset="0"/>
              <a:buChar char="•"/>
            </a:pPr>
            <a:r>
              <a:rPr lang="en-US" sz="1200" b="1" dirty="0"/>
              <a:t>Recall</a:t>
            </a:r>
            <a:r>
              <a:rPr lang="en-US" sz="1200" dirty="0"/>
              <a:t>: The ability of the model to detect all actual positives.</a:t>
            </a:r>
            <a:br>
              <a:rPr lang="en-US" sz="1200" dirty="0"/>
            </a:br>
            <a:endParaRPr lang="en-US" sz="1200" dirty="0"/>
          </a:p>
          <a:p>
            <a:pPr indent="-228600">
              <a:lnSpc>
                <a:spcPct val="90000"/>
              </a:lnSpc>
              <a:spcAft>
                <a:spcPts val="600"/>
              </a:spcAft>
              <a:buFont typeface="Arial" panose="020B0604020202020204" pitchFamily="34" charset="0"/>
              <a:buChar char="•"/>
            </a:pPr>
            <a:r>
              <a:rPr lang="en-US" sz="1200" b="1" dirty="0"/>
              <a:t>F1 Score</a:t>
            </a:r>
            <a:r>
              <a:rPr lang="en-US" sz="1200" dirty="0"/>
              <a:t>: The harmonic mean of precision and recall.</a:t>
            </a:r>
            <a:br>
              <a:rPr lang="en-US" sz="1200" dirty="0"/>
            </a:br>
            <a:endParaRPr lang="en-US" sz="1200" dirty="0"/>
          </a:p>
          <a:p>
            <a:pPr indent="-228600">
              <a:lnSpc>
                <a:spcPct val="90000"/>
              </a:lnSpc>
              <a:spcAft>
                <a:spcPts val="600"/>
              </a:spcAft>
              <a:buFont typeface="Arial" panose="020B0604020202020204" pitchFamily="34" charset="0"/>
              <a:buChar char="•"/>
            </a:pPr>
            <a:r>
              <a:rPr lang="en-US" sz="1200" b="1" dirty="0"/>
              <a:t>ROC-AUC</a:t>
            </a:r>
            <a:r>
              <a:rPr lang="en-US" sz="1200" dirty="0"/>
              <a:t>: The area under the receiver operating characteristic curve.</a:t>
            </a:r>
          </a:p>
        </p:txBody>
      </p:sp>
      <p:pic>
        <p:nvPicPr>
          <p:cNvPr id="7" name="Picture 6" descr="A black and white graph&#10;&#10;Description automatically generated with medium confidence">
            <a:extLst>
              <a:ext uri="{FF2B5EF4-FFF2-40B4-BE49-F238E27FC236}">
                <a16:creationId xmlns:a16="http://schemas.microsoft.com/office/drawing/2014/main" id="{3FF4A6FD-8E38-73CF-2BE8-BEA5752F1C89}"/>
              </a:ext>
            </a:extLst>
          </p:cNvPr>
          <p:cNvPicPr>
            <a:picLocks noChangeAspect="1"/>
          </p:cNvPicPr>
          <p:nvPr/>
        </p:nvPicPr>
        <p:blipFill>
          <a:blip r:embed="rId3"/>
          <a:stretch>
            <a:fillRect/>
          </a:stretch>
        </p:blipFill>
        <p:spPr>
          <a:xfrm>
            <a:off x="630936" y="2864927"/>
            <a:ext cx="10917936" cy="2811369"/>
          </a:xfrm>
          <a:prstGeom prst="rect">
            <a:avLst/>
          </a:prstGeom>
        </p:spPr>
      </p:pic>
    </p:spTree>
    <p:extLst>
      <p:ext uri="{BB962C8B-B14F-4D97-AF65-F5344CB8AC3E}">
        <p14:creationId xmlns:p14="http://schemas.microsoft.com/office/powerpoint/2010/main" val="3369515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58659" y="232714"/>
            <a:ext cx="4135308" cy="1181298"/>
          </a:xfrm>
          <a:prstGeom prst="rect">
            <a:avLst/>
          </a:prstGeom>
          <a:noFill/>
          <a:ln/>
        </p:spPr>
        <p:txBody>
          <a:bodyPr wrap="square" lIns="0" tIns="0" rIns="0" bIns="0" rtlCol="0" anchor="t"/>
          <a:lstStyle/>
          <a:p>
            <a:pPr>
              <a:lnSpc>
                <a:spcPts val="4625"/>
              </a:lnSpc>
            </a:pPr>
            <a:r>
              <a:rPr lang="en-US" sz="3708" b="1" dirty="0">
                <a:solidFill>
                  <a:srgbClr val="1B1B27"/>
                </a:solidFill>
                <a:latin typeface="+mj-lt"/>
                <a:ea typeface="Raleway" pitchFamily="34" charset="-122"/>
                <a:cs typeface="Raleway" pitchFamily="34" charset="-120"/>
              </a:rPr>
              <a:t>Binary Classifier Performance</a:t>
            </a:r>
            <a:endParaRPr lang="en-US" sz="3708" b="1" dirty="0">
              <a:latin typeface="+mj-lt"/>
            </a:endParaRPr>
          </a:p>
        </p:txBody>
      </p:sp>
      <p:sp>
        <p:nvSpPr>
          <p:cNvPr id="5" name="Shape 2"/>
          <p:cNvSpPr/>
          <p:nvPr/>
        </p:nvSpPr>
        <p:spPr>
          <a:xfrm>
            <a:off x="160445" y="2636079"/>
            <a:ext cx="4478315" cy="402620"/>
          </a:xfrm>
          <a:prstGeom prst="rect">
            <a:avLst/>
          </a:prstGeom>
          <a:solidFill>
            <a:srgbClr val="FFFFFF">
              <a:alpha val="4000"/>
            </a:srgbClr>
          </a:solidFill>
          <a:ln/>
        </p:spPr>
        <p:txBody>
          <a:bodyPr/>
          <a:lstStyle/>
          <a:p>
            <a:endParaRPr lang="en-IN" sz="1500"/>
          </a:p>
        </p:txBody>
      </p:sp>
      <p:sp>
        <p:nvSpPr>
          <p:cNvPr id="6" name="Text 3"/>
          <p:cNvSpPr/>
          <p:nvPr/>
        </p:nvSpPr>
        <p:spPr>
          <a:xfrm>
            <a:off x="189253" y="1729628"/>
            <a:ext cx="1243280" cy="302419"/>
          </a:xfrm>
          <a:prstGeom prst="rect">
            <a:avLst/>
          </a:prstGeom>
          <a:noFill/>
          <a:ln/>
        </p:spPr>
        <p:txBody>
          <a:bodyPr wrap="none" lIns="0" tIns="0" rIns="0" bIns="0" rtlCol="0" anchor="t"/>
          <a:lstStyle/>
          <a:p>
            <a:pPr>
              <a:lnSpc>
                <a:spcPts val="2375"/>
              </a:lnSpc>
            </a:pPr>
            <a:r>
              <a:rPr lang="en-US" sz="1458" b="1" i="1" dirty="0">
                <a:solidFill>
                  <a:srgbClr val="3C3939"/>
                </a:solidFill>
                <a:latin typeface="+mj-lt"/>
                <a:ea typeface="Roboto" pitchFamily="34" charset="-122"/>
                <a:cs typeface="Roboto" pitchFamily="34" charset="-120"/>
              </a:rPr>
              <a:t>Model</a:t>
            </a:r>
            <a:endParaRPr lang="en-US" sz="1458" b="1" i="1" dirty="0">
              <a:latin typeface="+mj-lt"/>
            </a:endParaRPr>
          </a:p>
        </p:txBody>
      </p:sp>
      <p:sp>
        <p:nvSpPr>
          <p:cNvPr id="7" name="Text 4"/>
          <p:cNvSpPr/>
          <p:nvPr/>
        </p:nvSpPr>
        <p:spPr>
          <a:xfrm>
            <a:off x="2226314" y="1687386"/>
            <a:ext cx="1243279" cy="302419"/>
          </a:xfrm>
          <a:prstGeom prst="rect">
            <a:avLst/>
          </a:prstGeom>
          <a:noFill/>
          <a:ln/>
        </p:spPr>
        <p:txBody>
          <a:bodyPr wrap="none" lIns="0" tIns="0" rIns="0" bIns="0" rtlCol="0" anchor="t"/>
          <a:lstStyle/>
          <a:p>
            <a:pPr>
              <a:lnSpc>
                <a:spcPts val="2375"/>
              </a:lnSpc>
            </a:pPr>
            <a:r>
              <a:rPr lang="en-US" sz="1458" b="1" i="1" dirty="0">
                <a:solidFill>
                  <a:srgbClr val="3C3939"/>
                </a:solidFill>
                <a:latin typeface="+mj-lt"/>
                <a:ea typeface="Roboto" pitchFamily="34" charset="-122"/>
                <a:cs typeface="Roboto" pitchFamily="34" charset="-120"/>
              </a:rPr>
              <a:t>Test Accuracy</a:t>
            </a:r>
            <a:endParaRPr lang="en-US" sz="1458" b="1" i="1" dirty="0">
              <a:latin typeface="+mj-lt"/>
            </a:endParaRPr>
          </a:p>
        </p:txBody>
      </p:sp>
      <p:sp>
        <p:nvSpPr>
          <p:cNvPr id="8" name="Text 5"/>
          <p:cNvSpPr/>
          <p:nvPr/>
        </p:nvSpPr>
        <p:spPr>
          <a:xfrm>
            <a:off x="3936251" y="1677346"/>
            <a:ext cx="811554" cy="302419"/>
          </a:xfrm>
          <a:prstGeom prst="rect">
            <a:avLst/>
          </a:prstGeom>
          <a:noFill/>
          <a:ln/>
        </p:spPr>
        <p:txBody>
          <a:bodyPr wrap="none" lIns="0" tIns="0" rIns="0" bIns="0" rtlCol="0" anchor="t"/>
          <a:lstStyle/>
          <a:p>
            <a:pPr>
              <a:lnSpc>
                <a:spcPts val="2375"/>
              </a:lnSpc>
            </a:pPr>
            <a:r>
              <a:rPr lang="en-US" sz="1458" b="1" i="1" dirty="0">
                <a:solidFill>
                  <a:srgbClr val="3C3939"/>
                </a:solidFill>
                <a:latin typeface="+mj-lt"/>
                <a:ea typeface="Roboto" pitchFamily="34" charset="-122"/>
                <a:cs typeface="Roboto" pitchFamily="34" charset="-120"/>
              </a:rPr>
              <a:t>F1 Score</a:t>
            </a:r>
            <a:endParaRPr lang="en-US" sz="1458" b="1" i="1" dirty="0">
              <a:latin typeface="+mj-lt"/>
            </a:endParaRPr>
          </a:p>
        </p:txBody>
      </p:sp>
      <p:sp>
        <p:nvSpPr>
          <p:cNvPr id="9" name="Shape 6"/>
          <p:cNvSpPr/>
          <p:nvPr/>
        </p:nvSpPr>
        <p:spPr>
          <a:xfrm>
            <a:off x="0" y="2100982"/>
            <a:ext cx="4590657" cy="524390"/>
          </a:xfrm>
          <a:prstGeom prst="rect">
            <a:avLst/>
          </a:prstGeom>
          <a:solidFill>
            <a:srgbClr val="000000">
              <a:alpha val="4000"/>
            </a:srgbClr>
          </a:solidFill>
          <a:ln/>
        </p:spPr>
        <p:txBody>
          <a:bodyPr/>
          <a:lstStyle/>
          <a:p>
            <a:endParaRPr lang="en-IN" sz="1500"/>
          </a:p>
        </p:txBody>
      </p:sp>
      <p:sp>
        <p:nvSpPr>
          <p:cNvPr id="10" name="Text 7"/>
          <p:cNvSpPr/>
          <p:nvPr/>
        </p:nvSpPr>
        <p:spPr>
          <a:xfrm>
            <a:off x="133746" y="2221374"/>
            <a:ext cx="2092567" cy="604838"/>
          </a:xfrm>
          <a:prstGeom prst="rect">
            <a:avLst/>
          </a:prstGeom>
          <a:noFill/>
          <a:ln/>
        </p:spPr>
        <p:txBody>
          <a:bodyPr wrap="squar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RandomForestClassifier</a:t>
            </a:r>
            <a:endParaRPr lang="en-US" sz="1458" dirty="0"/>
          </a:p>
        </p:txBody>
      </p:sp>
      <p:sp>
        <p:nvSpPr>
          <p:cNvPr id="11" name="Text 8"/>
          <p:cNvSpPr/>
          <p:nvPr/>
        </p:nvSpPr>
        <p:spPr>
          <a:xfrm>
            <a:off x="2299385" y="2217633"/>
            <a:ext cx="1110387"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0.8224</a:t>
            </a:r>
            <a:endParaRPr lang="en-US" sz="1458" dirty="0"/>
          </a:p>
        </p:txBody>
      </p:sp>
      <p:sp>
        <p:nvSpPr>
          <p:cNvPr id="12" name="Text 9"/>
          <p:cNvSpPr/>
          <p:nvPr/>
        </p:nvSpPr>
        <p:spPr>
          <a:xfrm>
            <a:off x="3851649" y="2217633"/>
            <a:ext cx="1713111"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Highest</a:t>
            </a:r>
            <a:endParaRPr lang="en-US" sz="1458" dirty="0"/>
          </a:p>
        </p:txBody>
      </p:sp>
      <p:sp>
        <p:nvSpPr>
          <p:cNvPr id="14" name="Text 11"/>
          <p:cNvSpPr/>
          <p:nvPr/>
        </p:nvSpPr>
        <p:spPr>
          <a:xfrm>
            <a:off x="136438" y="2746987"/>
            <a:ext cx="1713111"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ExtraTreesClassifier</a:t>
            </a:r>
            <a:endParaRPr lang="en-US" sz="1458" dirty="0"/>
          </a:p>
        </p:txBody>
      </p:sp>
      <p:sp>
        <p:nvSpPr>
          <p:cNvPr id="15" name="Text 12"/>
          <p:cNvSpPr/>
          <p:nvPr/>
        </p:nvSpPr>
        <p:spPr>
          <a:xfrm>
            <a:off x="2245540" y="2686488"/>
            <a:ext cx="1709936"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High</a:t>
            </a:r>
            <a:endParaRPr lang="en-US" sz="1458" dirty="0"/>
          </a:p>
        </p:txBody>
      </p:sp>
      <p:sp>
        <p:nvSpPr>
          <p:cNvPr id="16" name="Text 13"/>
          <p:cNvSpPr/>
          <p:nvPr/>
        </p:nvSpPr>
        <p:spPr>
          <a:xfrm>
            <a:off x="3827618" y="2736279"/>
            <a:ext cx="853390"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Balanced</a:t>
            </a:r>
            <a:endParaRPr lang="en-US" sz="1458" dirty="0"/>
          </a:p>
        </p:txBody>
      </p:sp>
      <p:sp>
        <p:nvSpPr>
          <p:cNvPr id="17" name="Shape 14"/>
          <p:cNvSpPr/>
          <p:nvPr/>
        </p:nvSpPr>
        <p:spPr>
          <a:xfrm>
            <a:off x="48103" y="3184329"/>
            <a:ext cx="4590657" cy="425721"/>
          </a:xfrm>
          <a:prstGeom prst="rect">
            <a:avLst/>
          </a:prstGeom>
          <a:solidFill>
            <a:srgbClr val="000000">
              <a:alpha val="4000"/>
            </a:srgbClr>
          </a:solidFill>
          <a:ln/>
        </p:spPr>
        <p:txBody>
          <a:bodyPr/>
          <a:lstStyle/>
          <a:p>
            <a:endParaRPr lang="en-IN" sz="1500"/>
          </a:p>
        </p:txBody>
      </p:sp>
      <p:sp>
        <p:nvSpPr>
          <p:cNvPr id="18" name="Text 15"/>
          <p:cNvSpPr/>
          <p:nvPr/>
        </p:nvSpPr>
        <p:spPr>
          <a:xfrm>
            <a:off x="136438" y="3199720"/>
            <a:ext cx="1713111" cy="302419"/>
          </a:xfrm>
          <a:prstGeom prst="rect">
            <a:avLst/>
          </a:prstGeom>
          <a:noFill/>
          <a:ln/>
        </p:spPr>
        <p:txBody>
          <a:bodyPr wrap="none" lIns="0" tIns="0" rIns="0" bIns="0" rtlCol="0" anchor="t"/>
          <a:lstStyle/>
          <a:p>
            <a:pPr>
              <a:lnSpc>
                <a:spcPts val="2375"/>
              </a:lnSpc>
            </a:pPr>
            <a:r>
              <a:rPr lang="en-US" sz="1458" dirty="0"/>
              <a:t>Perceptron</a:t>
            </a:r>
          </a:p>
        </p:txBody>
      </p:sp>
      <p:sp>
        <p:nvSpPr>
          <p:cNvPr id="19" name="Text 16"/>
          <p:cNvSpPr/>
          <p:nvPr/>
        </p:nvSpPr>
        <p:spPr>
          <a:xfrm>
            <a:off x="2212401" y="3199676"/>
            <a:ext cx="856556"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Lower</a:t>
            </a:r>
            <a:endParaRPr lang="en-US" sz="1458" dirty="0"/>
          </a:p>
        </p:txBody>
      </p:sp>
      <p:sp>
        <p:nvSpPr>
          <p:cNvPr id="20" name="Text 17"/>
          <p:cNvSpPr/>
          <p:nvPr/>
        </p:nvSpPr>
        <p:spPr>
          <a:xfrm>
            <a:off x="3891249" y="3184329"/>
            <a:ext cx="856556"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Limited</a:t>
            </a:r>
            <a:endParaRPr lang="en-US" sz="1458" dirty="0"/>
          </a:p>
        </p:txBody>
      </p:sp>
      <p:pic>
        <p:nvPicPr>
          <p:cNvPr id="22" name="Picture 21">
            <a:extLst>
              <a:ext uri="{FF2B5EF4-FFF2-40B4-BE49-F238E27FC236}">
                <a16:creationId xmlns:a16="http://schemas.microsoft.com/office/drawing/2014/main" id="{E7DBD123-4719-1F3C-7BCB-B67FA7C3FFB2}"/>
              </a:ext>
            </a:extLst>
          </p:cNvPr>
          <p:cNvPicPr>
            <a:picLocks noChangeAspect="1"/>
          </p:cNvPicPr>
          <p:nvPr/>
        </p:nvPicPr>
        <p:blipFill>
          <a:blip r:embed="rId3"/>
          <a:stretch>
            <a:fillRect/>
          </a:stretch>
        </p:blipFill>
        <p:spPr>
          <a:xfrm>
            <a:off x="4760625" y="26570"/>
            <a:ext cx="7416387" cy="6831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246216" y="155112"/>
            <a:ext cx="6189068" cy="590649"/>
          </a:xfrm>
          <a:prstGeom prst="rect">
            <a:avLst/>
          </a:prstGeom>
          <a:noFill/>
          <a:ln/>
        </p:spPr>
        <p:txBody>
          <a:bodyPr wrap="none" lIns="0" tIns="0" rIns="0" bIns="0" rtlCol="0" anchor="t"/>
          <a:lstStyle/>
          <a:p>
            <a:pPr>
              <a:lnSpc>
                <a:spcPts val="4625"/>
              </a:lnSpc>
            </a:pPr>
            <a:r>
              <a:rPr lang="en-US" sz="3708" b="1" i="1" dirty="0">
                <a:solidFill>
                  <a:srgbClr val="1B1B27"/>
                </a:solidFill>
                <a:latin typeface="+mj-lt"/>
                <a:ea typeface="Raleway" pitchFamily="34" charset="-122"/>
                <a:cs typeface="Raleway" pitchFamily="34" charset="-120"/>
              </a:rPr>
              <a:t>Binary Classifier </a:t>
            </a:r>
          </a:p>
          <a:p>
            <a:pPr>
              <a:lnSpc>
                <a:spcPts val="4625"/>
              </a:lnSpc>
            </a:pPr>
            <a:r>
              <a:rPr lang="en-US" sz="3708" b="1" i="1" dirty="0">
                <a:solidFill>
                  <a:srgbClr val="1B1B27"/>
                </a:solidFill>
                <a:latin typeface="+mj-lt"/>
                <a:ea typeface="Raleway" pitchFamily="34" charset="-122"/>
                <a:cs typeface="Raleway" pitchFamily="34" charset="-120"/>
              </a:rPr>
              <a:t>ROC Curves</a:t>
            </a:r>
            <a:endParaRPr lang="en-US" sz="3708" b="1" i="1" dirty="0">
              <a:latin typeface="+mj-lt"/>
            </a:endParaRPr>
          </a:p>
        </p:txBody>
      </p:sp>
      <p:pic>
        <p:nvPicPr>
          <p:cNvPr id="4" name="Image 1" descr="preencoded.png"/>
          <p:cNvPicPr>
            <a:picLocks noChangeAspect="1"/>
          </p:cNvPicPr>
          <p:nvPr/>
        </p:nvPicPr>
        <p:blipFill>
          <a:blip r:embed="rId3"/>
          <a:stretch>
            <a:fillRect/>
          </a:stretch>
        </p:blipFill>
        <p:spPr>
          <a:xfrm>
            <a:off x="6609753" y="1643201"/>
            <a:ext cx="636463" cy="1018342"/>
          </a:xfrm>
          <a:prstGeom prst="rect">
            <a:avLst/>
          </a:prstGeom>
          <a:solidFill>
            <a:srgbClr val="FF0000"/>
          </a:solidFill>
        </p:spPr>
      </p:pic>
      <p:sp>
        <p:nvSpPr>
          <p:cNvPr id="5" name="Text 1"/>
          <p:cNvSpPr/>
          <p:nvPr/>
        </p:nvSpPr>
        <p:spPr>
          <a:xfrm>
            <a:off x="7452282" y="1611055"/>
            <a:ext cx="2362696" cy="295275"/>
          </a:xfrm>
          <a:prstGeom prst="rect">
            <a:avLst/>
          </a:prstGeom>
          <a:noFill/>
          <a:ln/>
        </p:spPr>
        <p:txBody>
          <a:bodyPr wrap="none" lIns="0" tIns="0" rIns="0" bIns="0" rtlCol="0" anchor="t"/>
          <a:lstStyle/>
          <a:p>
            <a:pPr>
              <a:lnSpc>
                <a:spcPts val="2292"/>
              </a:lnSpc>
            </a:pPr>
            <a:r>
              <a:rPr lang="en-US" sz="1833" b="1" i="1" dirty="0">
                <a:solidFill>
                  <a:srgbClr val="3C3939"/>
                </a:solidFill>
                <a:latin typeface="+mj-lt"/>
                <a:ea typeface="Raleway" pitchFamily="34" charset="-122"/>
                <a:cs typeface="Raleway" pitchFamily="34" charset="-120"/>
              </a:rPr>
              <a:t>AUC Range</a:t>
            </a:r>
            <a:endParaRPr lang="en-US" sz="1833" b="1" i="1" dirty="0">
              <a:latin typeface="+mj-lt"/>
            </a:endParaRPr>
          </a:p>
        </p:txBody>
      </p:sp>
      <p:sp>
        <p:nvSpPr>
          <p:cNvPr id="6" name="Text 2"/>
          <p:cNvSpPr/>
          <p:nvPr/>
        </p:nvSpPr>
        <p:spPr>
          <a:xfrm>
            <a:off x="7452282" y="1969647"/>
            <a:ext cx="4598055" cy="604838"/>
          </a:xfrm>
          <a:prstGeom prst="rect">
            <a:avLst/>
          </a:prstGeom>
          <a:noFill/>
          <a:ln/>
        </p:spPr>
        <p:txBody>
          <a:bodyPr wrap="square" lIns="0" tIns="0" rIns="0" bIns="0" rtlCol="0" anchor="t"/>
          <a:lstStyle/>
          <a:p>
            <a:pPr>
              <a:lnSpc>
                <a:spcPts val="2375"/>
              </a:lnSpc>
            </a:pPr>
            <a:r>
              <a:rPr lang="en-US" sz="1458" dirty="0">
                <a:solidFill>
                  <a:srgbClr val="3C3939"/>
                </a:solidFill>
                <a:latin typeface="Times New Roman" panose="02020603050405020304" pitchFamily="18" charset="0"/>
                <a:ea typeface="Roboto" pitchFamily="34" charset="-122"/>
                <a:cs typeface="Times New Roman" panose="02020603050405020304" pitchFamily="18" charset="0"/>
              </a:rPr>
              <a:t>AUC values range from 0.52 to 0.76, higher values indicating better performance</a:t>
            </a:r>
            <a:r>
              <a:rPr lang="en-US" sz="1458" dirty="0">
                <a:solidFill>
                  <a:srgbClr val="3C3939"/>
                </a:solidFill>
                <a:latin typeface="Roboto" pitchFamily="34" charset="0"/>
                <a:ea typeface="Roboto" pitchFamily="34" charset="-122"/>
                <a:cs typeface="Roboto" pitchFamily="34" charset="-120"/>
              </a:rPr>
              <a:t>.</a:t>
            </a:r>
            <a:endParaRPr lang="en-US" sz="1458" dirty="0"/>
          </a:p>
        </p:txBody>
      </p:sp>
      <p:pic>
        <p:nvPicPr>
          <p:cNvPr id="7" name="Image 2" descr="preencoded.png"/>
          <p:cNvPicPr>
            <a:picLocks noChangeAspect="1"/>
          </p:cNvPicPr>
          <p:nvPr/>
        </p:nvPicPr>
        <p:blipFill>
          <a:blip r:embed="rId4"/>
          <a:stretch>
            <a:fillRect/>
          </a:stretch>
        </p:blipFill>
        <p:spPr>
          <a:xfrm>
            <a:off x="6609753" y="2817720"/>
            <a:ext cx="636463" cy="1018341"/>
          </a:xfrm>
          <a:prstGeom prst="rect">
            <a:avLst/>
          </a:prstGeom>
          <a:solidFill>
            <a:schemeClr val="tx2">
              <a:lumMod val="50000"/>
              <a:lumOff val="50000"/>
            </a:schemeClr>
          </a:solidFill>
        </p:spPr>
      </p:pic>
      <p:sp>
        <p:nvSpPr>
          <p:cNvPr id="8" name="Text 3"/>
          <p:cNvSpPr/>
          <p:nvPr/>
        </p:nvSpPr>
        <p:spPr>
          <a:xfrm>
            <a:off x="7452282" y="2769226"/>
            <a:ext cx="2362696" cy="295275"/>
          </a:xfrm>
          <a:prstGeom prst="rect">
            <a:avLst/>
          </a:prstGeom>
          <a:noFill/>
          <a:ln/>
        </p:spPr>
        <p:txBody>
          <a:bodyPr wrap="none" lIns="0" tIns="0" rIns="0" bIns="0" rtlCol="0" anchor="t"/>
          <a:lstStyle/>
          <a:p>
            <a:pPr>
              <a:lnSpc>
                <a:spcPts val="2292"/>
              </a:lnSpc>
            </a:pPr>
            <a:r>
              <a:rPr lang="en-US" sz="1833" b="1" i="1" dirty="0">
                <a:solidFill>
                  <a:srgbClr val="3C3939"/>
                </a:solidFill>
                <a:latin typeface="+mj-lt"/>
                <a:ea typeface="Raleway" pitchFamily="34" charset="-122"/>
                <a:cs typeface="Raleway" pitchFamily="34" charset="-120"/>
              </a:rPr>
              <a:t>Top Performers</a:t>
            </a:r>
            <a:endParaRPr lang="en-US" sz="1833" b="1" i="1" dirty="0">
              <a:latin typeface="+mj-lt"/>
            </a:endParaRPr>
          </a:p>
        </p:txBody>
      </p:sp>
      <p:sp>
        <p:nvSpPr>
          <p:cNvPr id="9" name="Text 4"/>
          <p:cNvSpPr/>
          <p:nvPr/>
        </p:nvSpPr>
        <p:spPr>
          <a:xfrm>
            <a:off x="7452282" y="3077577"/>
            <a:ext cx="5068491" cy="604838"/>
          </a:xfrm>
          <a:prstGeom prst="rect">
            <a:avLst/>
          </a:prstGeom>
          <a:noFill/>
          <a:ln/>
        </p:spPr>
        <p:txBody>
          <a:bodyPr wrap="square" lIns="0" tIns="0" rIns="0" bIns="0" rtlCol="0" anchor="t"/>
          <a:lstStyle/>
          <a:p>
            <a:pPr>
              <a:lnSpc>
                <a:spcPts val="2375"/>
              </a:lnSpc>
            </a:pPr>
            <a:r>
              <a:rPr lang="en-US" sz="1458" dirty="0">
                <a:solidFill>
                  <a:srgbClr val="3C3939"/>
                </a:solidFill>
                <a:latin typeface="Times New Roman" panose="02020603050405020304" pitchFamily="18" charset="0"/>
                <a:ea typeface="Roboto" pitchFamily="34" charset="-122"/>
                <a:cs typeface="Times New Roman" panose="02020603050405020304" pitchFamily="18" charset="0"/>
              </a:rPr>
              <a:t>Random Forest and Bagging Classifier show highest AUC values of 0.76</a:t>
            </a:r>
            <a:r>
              <a:rPr lang="en-US" sz="1458" dirty="0">
                <a:solidFill>
                  <a:srgbClr val="3C3939"/>
                </a:solidFill>
                <a:latin typeface="Roboto" pitchFamily="34" charset="0"/>
                <a:ea typeface="Roboto" pitchFamily="34" charset="-122"/>
                <a:cs typeface="Roboto" pitchFamily="34" charset="-120"/>
              </a:rPr>
              <a:t>.</a:t>
            </a:r>
            <a:endParaRPr lang="en-US" sz="1458" dirty="0"/>
          </a:p>
        </p:txBody>
      </p:sp>
      <p:pic>
        <p:nvPicPr>
          <p:cNvPr id="10" name="Image 3" descr="preencoded.png"/>
          <p:cNvPicPr>
            <a:picLocks noChangeAspect="1"/>
          </p:cNvPicPr>
          <p:nvPr/>
        </p:nvPicPr>
        <p:blipFill>
          <a:blip r:embed="rId5"/>
          <a:stretch>
            <a:fillRect/>
          </a:stretch>
        </p:blipFill>
        <p:spPr>
          <a:xfrm>
            <a:off x="6657077" y="4107934"/>
            <a:ext cx="636463" cy="1018341"/>
          </a:xfrm>
          <a:prstGeom prst="rect">
            <a:avLst/>
          </a:prstGeom>
          <a:solidFill>
            <a:srgbClr val="FFFF00"/>
          </a:solidFill>
        </p:spPr>
      </p:pic>
      <p:sp>
        <p:nvSpPr>
          <p:cNvPr id="11" name="Text 5"/>
          <p:cNvSpPr/>
          <p:nvPr/>
        </p:nvSpPr>
        <p:spPr>
          <a:xfrm>
            <a:off x="7452282" y="4107934"/>
            <a:ext cx="2362696" cy="295275"/>
          </a:xfrm>
          <a:prstGeom prst="rect">
            <a:avLst/>
          </a:prstGeom>
          <a:noFill/>
          <a:ln/>
        </p:spPr>
        <p:txBody>
          <a:bodyPr wrap="none" lIns="0" tIns="0" rIns="0" bIns="0" rtlCol="0" anchor="t"/>
          <a:lstStyle/>
          <a:p>
            <a:pPr>
              <a:lnSpc>
                <a:spcPts val="2292"/>
              </a:lnSpc>
            </a:pPr>
            <a:r>
              <a:rPr lang="en-US" sz="1833" b="1" i="1" dirty="0">
                <a:solidFill>
                  <a:srgbClr val="3C3939"/>
                </a:solidFill>
                <a:latin typeface="+mj-lt"/>
                <a:ea typeface="Raleway" pitchFamily="34" charset="-122"/>
                <a:cs typeface="Raleway" pitchFamily="34" charset="-120"/>
              </a:rPr>
              <a:t>Interpretation</a:t>
            </a:r>
            <a:endParaRPr lang="en-US" sz="1833" b="1" i="1" dirty="0">
              <a:latin typeface="+mj-lt"/>
            </a:endParaRPr>
          </a:p>
        </p:txBody>
      </p:sp>
      <p:sp>
        <p:nvSpPr>
          <p:cNvPr id="12" name="Text 6"/>
          <p:cNvSpPr/>
          <p:nvPr/>
        </p:nvSpPr>
        <p:spPr>
          <a:xfrm>
            <a:off x="7452281" y="4403209"/>
            <a:ext cx="5068491" cy="604838"/>
          </a:xfrm>
          <a:prstGeom prst="rect">
            <a:avLst/>
          </a:prstGeom>
          <a:noFill/>
          <a:ln/>
        </p:spPr>
        <p:txBody>
          <a:bodyPr wrap="square" lIns="0" tIns="0" rIns="0" bIns="0" rtlCol="0" anchor="t"/>
          <a:lstStyle/>
          <a:p>
            <a:pPr>
              <a:lnSpc>
                <a:spcPts val="2375"/>
              </a:lnSpc>
            </a:pPr>
            <a:r>
              <a:rPr lang="en-US" sz="1458" dirty="0">
                <a:solidFill>
                  <a:srgbClr val="3C3939"/>
                </a:solidFill>
                <a:latin typeface="Times New Roman" panose="02020603050405020304" pitchFamily="18" charset="0"/>
                <a:ea typeface="Roboto" pitchFamily="34" charset="-122"/>
                <a:cs typeface="Times New Roman" panose="02020603050405020304" pitchFamily="18" charset="0"/>
              </a:rPr>
              <a:t>Curves closer to top-left corner indicate higher sensitivity and specificity.</a:t>
            </a:r>
            <a:endParaRPr lang="en-US" sz="1458"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C71A499C-A722-7088-E707-3A6EC13D40AA}"/>
              </a:ext>
            </a:extLst>
          </p:cNvPr>
          <p:cNvPicPr>
            <a:picLocks noChangeAspect="1"/>
          </p:cNvPicPr>
          <p:nvPr/>
        </p:nvPicPr>
        <p:blipFill>
          <a:blip r:embed="rId6"/>
          <a:stretch>
            <a:fillRect/>
          </a:stretch>
        </p:blipFill>
        <p:spPr>
          <a:xfrm>
            <a:off x="95009" y="155112"/>
            <a:ext cx="6098751" cy="62765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8BF188-6FCE-41F8-A945-25248A6900BF}"/>
              </a:ext>
            </a:extLst>
          </p:cNvPr>
          <p:cNvPicPr>
            <a:picLocks noChangeAspect="1"/>
          </p:cNvPicPr>
          <p:nvPr/>
        </p:nvPicPr>
        <p:blipFill>
          <a:blip r:embed="rId2"/>
          <a:stretch>
            <a:fillRect/>
          </a:stretch>
        </p:blipFill>
        <p:spPr>
          <a:xfrm>
            <a:off x="4876800" y="0"/>
            <a:ext cx="7315200" cy="6858000"/>
          </a:xfrm>
          <a:prstGeom prst="rect">
            <a:avLst/>
          </a:prstGeom>
        </p:spPr>
      </p:pic>
      <p:sp>
        <p:nvSpPr>
          <p:cNvPr id="3" name="Shape 2">
            <a:extLst>
              <a:ext uri="{FF2B5EF4-FFF2-40B4-BE49-F238E27FC236}">
                <a16:creationId xmlns:a16="http://schemas.microsoft.com/office/drawing/2014/main" id="{3F60FD4E-1B4F-EA8D-5A63-C5F6BBC286C0}"/>
              </a:ext>
            </a:extLst>
          </p:cNvPr>
          <p:cNvSpPr/>
          <p:nvPr/>
        </p:nvSpPr>
        <p:spPr>
          <a:xfrm>
            <a:off x="160446" y="2636079"/>
            <a:ext cx="1583687" cy="402620"/>
          </a:xfrm>
          <a:prstGeom prst="rect">
            <a:avLst/>
          </a:prstGeom>
          <a:solidFill>
            <a:srgbClr val="FFFFFF">
              <a:alpha val="4000"/>
            </a:srgbClr>
          </a:solidFill>
          <a:ln/>
        </p:spPr>
        <p:txBody>
          <a:bodyPr/>
          <a:lstStyle/>
          <a:p>
            <a:endParaRPr lang="en-IN" sz="1500"/>
          </a:p>
        </p:txBody>
      </p:sp>
      <p:sp>
        <p:nvSpPr>
          <p:cNvPr id="4" name="Text 3">
            <a:extLst>
              <a:ext uri="{FF2B5EF4-FFF2-40B4-BE49-F238E27FC236}">
                <a16:creationId xmlns:a16="http://schemas.microsoft.com/office/drawing/2014/main" id="{05A11F32-B9B6-4638-ACA4-085254CFC6A5}"/>
              </a:ext>
            </a:extLst>
          </p:cNvPr>
          <p:cNvSpPr/>
          <p:nvPr/>
        </p:nvSpPr>
        <p:spPr>
          <a:xfrm>
            <a:off x="189253" y="1729628"/>
            <a:ext cx="1243280" cy="302419"/>
          </a:xfrm>
          <a:prstGeom prst="rect">
            <a:avLst/>
          </a:prstGeom>
          <a:noFill/>
          <a:ln/>
        </p:spPr>
        <p:txBody>
          <a:bodyPr wrap="none" lIns="0" tIns="0" rIns="0" bIns="0" rtlCol="0" anchor="t"/>
          <a:lstStyle/>
          <a:p>
            <a:pPr>
              <a:lnSpc>
                <a:spcPts val="2375"/>
              </a:lnSpc>
            </a:pPr>
            <a:r>
              <a:rPr lang="en-US" sz="1458" b="1" i="1" dirty="0">
                <a:solidFill>
                  <a:srgbClr val="3C3939"/>
                </a:solidFill>
                <a:latin typeface="+mj-lt"/>
                <a:ea typeface="Roboto" pitchFamily="34" charset="-122"/>
                <a:cs typeface="Roboto" pitchFamily="34" charset="-120"/>
              </a:rPr>
              <a:t>Model</a:t>
            </a:r>
            <a:endParaRPr lang="en-US" sz="1458" b="1" i="1" dirty="0">
              <a:latin typeface="+mj-lt"/>
            </a:endParaRPr>
          </a:p>
        </p:txBody>
      </p:sp>
      <p:sp>
        <p:nvSpPr>
          <p:cNvPr id="5" name="Text 4">
            <a:extLst>
              <a:ext uri="{FF2B5EF4-FFF2-40B4-BE49-F238E27FC236}">
                <a16:creationId xmlns:a16="http://schemas.microsoft.com/office/drawing/2014/main" id="{4FFA78C8-BF80-A924-B5E7-F462E848EA40}"/>
              </a:ext>
            </a:extLst>
          </p:cNvPr>
          <p:cNvSpPr/>
          <p:nvPr/>
        </p:nvSpPr>
        <p:spPr>
          <a:xfrm>
            <a:off x="2226314" y="1687386"/>
            <a:ext cx="1243279" cy="302419"/>
          </a:xfrm>
          <a:prstGeom prst="rect">
            <a:avLst/>
          </a:prstGeom>
          <a:noFill/>
          <a:ln/>
        </p:spPr>
        <p:txBody>
          <a:bodyPr wrap="none" lIns="0" tIns="0" rIns="0" bIns="0" rtlCol="0" anchor="t"/>
          <a:lstStyle/>
          <a:p>
            <a:pPr>
              <a:lnSpc>
                <a:spcPts val="2375"/>
              </a:lnSpc>
            </a:pPr>
            <a:r>
              <a:rPr lang="en-US" sz="1458" b="1" i="1" dirty="0">
                <a:solidFill>
                  <a:srgbClr val="3C3939"/>
                </a:solidFill>
                <a:latin typeface="+mj-lt"/>
                <a:ea typeface="Roboto" pitchFamily="34" charset="-122"/>
                <a:cs typeface="Roboto" pitchFamily="34" charset="-120"/>
              </a:rPr>
              <a:t>Test Accuracy</a:t>
            </a:r>
            <a:endParaRPr lang="en-US" sz="1458" b="1" i="1" dirty="0">
              <a:latin typeface="+mj-lt"/>
            </a:endParaRPr>
          </a:p>
        </p:txBody>
      </p:sp>
      <p:sp>
        <p:nvSpPr>
          <p:cNvPr id="6" name="Text 5">
            <a:extLst>
              <a:ext uri="{FF2B5EF4-FFF2-40B4-BE49-F238E27FC236}">
                <a16:creationId xmlns:a16="http://schemas.microsoft.com/office/drawing/2014/main" id="{3C2F6386-BB93-983F-999A-04ECBA4B9AD0}"/>
              </a:ext>
            </a:extLst>
          </p:cNvPr>
          <p:cNvSpPr/>
          <p:nvPr/>
        </p:nvSpPr>
        <p:spPr>
          <a:xfrm>
            <a:off x="3936251" y="1677346"/>
            <a:ext cx="811554" cy="302419"/>
          </a:xfrm>
          <a:prstGeom prst="rect">
            <a:avLst/>
          </a:prstGeom>
          <a:noFill/>
          <a:ln/>
        </p:spPr>
        <p:txBody>
          <a:bodyPr wrap="none" lIns="0" tIns="0" rIns="0" bIns="0" rtlCol="0" anchor="t"/>
          <a:lstStyle/>
          <a:p>
            <a:pPr>
              <a:lnSpc>
                <a:spcPts val="2375"/>
              </a:lnSpc>
            </a:pPr>
            <a:r>
              <a:rPr lang="en-US" sz="1458" b="1" i="1" dirty="0">
                <a:solidFill>
                  <a:srgbClr val="3C3939"/>
                </a:solidFill>
                <a:latin typeface="+mj-lt"/>
                <a:ea typeface="Roboto" pitchFamily="34" charset="-122"/>
                <a:cs typeface="Roboto" pitchFamily="34" charset="-120"/>
              </a:rPr>
              <a:t>F1 Score</a:t>
            </a:r>
            <a:endParaRPr lang="en-US" sz="1458" b="1" i="1" dirty="0">
              <a:latin typeface="+mj-lt"/>
            </a:endParaRPr>
          </a:p>
        </p:txBody>
      </p:sp>
      <p:sp>
        <p:nvSpPr>
          <p:cNvPr id="7" name="Text 7">
            <a:extLst>
              <a:ext uri="{FF2B5EF4-FFF2-40B4-BE49-F238E27FC236}">
                <a16:creationId xmlns:a16="http://schemas.microsoft.com/office/drawing/2014/main" id="{0F7F68CC-C033-EF15-31F8-D6E4977395BE}"/>
              </a:ext>
            </a:extLst>
          </p:cNvPr>
          <p:cNvSpPr/>
          <p:nvPr/>
        </p:nvSpPr>
        <p:spPr>
          <a:xfrm>
            <a:off x="133746" y="2221374"/>
            <a:ext cx="2092567" cy="318304"/>
          </a:xfrm>
          <a:prstGeom prst="rect">
            <a:avLst/>
          </a:prstGeom>
          <a:noFill/>
          <a:ln/>
        </p:spPr>
        <p:txBody>
          <a:bodyPr wrap="squar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RandomForestClassifier</a:t>
            </a:r>
            <a:endParaRPr lang="en-US" sz="1458" dirty="0"/>
          </a:p>
        </p:txBody>
      </p:sp>
      <p:sp>
        <p:nvSpPr>
          <p:cNvPr id="8" name="Text 8">
            <a:extLst>
              <a:ext uri="{FF2B5EF4-FFF2-40B4-BE49-F238E27FC236}">
                <a16:creationId xmlns:a16="http://schemas.microsoft.com/office/drawing/2014/main" id="{F87FE72C-6202-32EA-411D-FE780321489D}"/>
              </a:ext>
            </a:extLst>
          </p:cNvPr>
          <p:cNvSpPr/>
          <p:nvPr/>
        </p:nvSpPr>
        <p:spPr>
          <a:xfrm>
            <a:off x="2299385" y="2217633"/>
            <a:ext cx="1110387"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0.81</a:t>
            </a:r>
            <a:endParaRPr lang="en-US" sz="1458" dirty="0"/>
          </a:p>
        </p:txBody>
      </p:sp>
      <p:sp>
        <p:nvSpPr>
          <p:cNvPr id="9" name="Text 9">
            <a:extLst>
              <a:ext uri="{FF2B5EF4-FFF2-40B4-BE49-F238E27FC236}">
                <a16:creationId xmlns:a16="http://schemas.microsoft.com/office/drawing/2014/main" id="{E582370B-FDC7-1C04-52B0-D15CD64D9ABE}"/>
              </a:ext>
            </a:extLst>
          </p:cNvPr>
          <p:cNvSpPr/>
          <p:nvPr/>
        </p:nvSpPr>
        <p:spPr>
          <a:xfrm>
            <a:off x="3959191" y="2217633"/>
            <a:ext cx="669551" cy="302419"/>
          </a:xfrm>
          <a:prstGeom prst="rect">
            <a:avLst/>
          </a:prstGeom>
          <a:noFill/>
          <a:ln/>
        </p:spPr>
        <p:txBody>
          <a:bodyPr wrap="none" lIns="0" tIns="0" rIns="0" bIns="0" rtlCol="0" anchor="t"/>
          <a:lstStyle/>
          <a:p>
            <a:pPr>
              <a:lnSpc>
                <a:spcPts val="2375"/>
              </a:lnSpc>
            </a:pPr>
            <a:r>
              <a:rPr lang="en-US" sz="1458" dirty="0"/>
              <a:t>High</a:t>
            </a:r>
          </a:p>
        </p:txBody>
      </p:sp>
      <p:sp>
        <p:nvSpPr>
          <p:cNvPr id="10" name="Text 11">
            <a:extLst>
              <a:ext uri="{FF2B5EF4-FFF2-40B4-BE49-F238E27FC236}">
                <a16:creationId xmlns:a16="http://schemas.microsoft.com/office/drawing/2014/main" id="{B320E602-968C-497B-9C05-0B650475DA3F}"/>
              </a:ext>
            </a:extLst>
          </p:cNvPr>
          <p:cNvSpPr/>
          <p:nvPr/>
        </p:nvSpPr>
        <p:spPr>
          <a:xfrm>
            <a:off x="133746" y="2736280"/>
            <a:ext cx="1713111" cy="302419"/>
          </a:xfrm>
          <a:prstGeom prst="rect">
            <a:avLst/>
          </a:prstGeom>
          <a:noFill/>
          <a:ln/>
        </p:spPr>
        <p:txBody>
          <a:bodyPr wrap="none" lIns="0" tIns="0" rIns="0" bIns="0" rtlCol="0" anchor="t"/>
          <a:lstStyle/>
          <a:p>
            <a:pPr>
              <a:lnSpc>
                <a:spcPts val="2375"/>
              </a:lnSpc>
            </a:pPr>
            <a:r>
              <a:rPr lang="en-US" sz="1458" dirty="0"/>
              <a:t>Bagging Classifier </a:t>
            </a:r>
          </a:p>
        </p:txBody>
      </p:sp>
      <p:sp>
        <p:nvSpPr>
          <p:cNvPr id="11" name="Shape 14">
            <a:extLst>
              <a:ext uri="{FF2B5EF4-FFF2-40B4-BE49-F238E27FC236}">
                <a16:creationId xmlns:a16="http://schemas.microsoft.com/office/drawing/2014/main" id="{AFBFC68B-002F-6DCF-F7E7-6417D56F2E37}"/>
              </a:ext>
            </a:extLst>
          </p:cNvPr>
          <p:cNvSpPr/>
          <p:nvPr/>
        </p:nvSpPr>
        <p:spPr>
          <a:xfrm>
            <a:off x="23795" y="2709379"/>
            <a:ext cx="4590657" cy="425721"/>
          </a:xfrm>
          <a:prstGeom prst="rect">
            <a:avLst/>
          </a:prstGeom>
          <a:solidFill>
            <a:srgbClr val="000000">
              <a:alpha val="4000"/>
            </a:srgbClr>
          </a:solidFill>
          <a:ln/>
        </p:spPr>
        <p:txBody>
          <a:bodyPr/>
          <a:lstStyle/>
          <a:p>
            <a:endParaRPr lang="en-IN" sz="1500" dirty="0"/>
          </a:p>
        </p:txBody>
      </p:sp>
      <p:sp>
        <p:nvSpPr>
          <p:cNvPr id="12" name="Text 0">
            <a:extLst>
              <a:ext uri="{FF2B5EF4-FFF2-40B4-BE49-F238E27FC236}">
                <a16:creationId xmlns:a16="http://schemas.microsoft.com/office/drawing/2014/main" id="{2CF45199-4FCA-197F-B1E7-89ADB3B1138B}"/>
              </a:ext>
            </a:extLst>
          </p:cNvPr>
          <p:cNvSpPr/>
          <p:nvPr/>
        </p:nvSpPr>
        <p:spPr>
          <a:xfrm>
            <a:off x="158659" y="232714"/>
            <a:ext cx="4135308" cy="1181298"/>
          </a:xfrm>
          <a:prstGeom prst="rect">
            <a:avLst/>
          </a:prstGeom>
          <a:noFill/>
          <a:ln/>
        </p:spPr>
        <p:txBody>
          <a:bodyPr wrap="square" lIns="0" tIns="0" rIns="0" bIns="0" rtlCol="0" anchor="t"/>
          <a:lstStyle/>
          <a:p>
            <a:pPr>
              <a:lnSpc>
                <a:spcPts val="4625"/>
              </a:lnSpc>
            </a:pPr>
            <a:r>
              <a:rPr lang="en-US" sz="3700" b="1" dirty="0">
                <a:solidFill>
                  <a:srgbClr val="1B1B27"/>
                </a:solidFill>
                <a:latin typeface="+mj-lt"/>
                <a:ea typeface="Raleway" pitchFamily="34" charset="-122"/>
                <a:cs typeface="Raleway" pitchFamily="34" charset="-120"/>
              </a:rPr>
              <a:t>Multiclass</a:t>
            </a:r>
            <a:r>
              <a:rPr lang="en-US" sz="3708" b="1" dirty="0">
                <a:solidFill>
                  <a:srgbClr val="1B1B27"/>
                </a:solidFill>
                <a:latin typeface="+mj-lt"/>
                <a:ea typeface="Raleway" pitchFamily="34" charset="-122"/>
                <a:cs typeface="Raleway" pitchFamily="34" charset="-120"/>
              </a:rPr>
              <a:t> Classifier Performance</a:t>
            </a:r>
            <a:endParaRPr lang="en-US" sz="3708" b="1" dirty="0">
              <a:latin typeface="+mj-lt"/>
            </a:endParaRPr>
          </a:p>
        </p:txBody>
      </p:sp>
      <p:sp>
        <p:nvSpPr>
          <p:cNvPr id="22" name="Text 8">
            <a:extLst>
              <a:ext uri="{FF2B5EF4-FFF2-40B4-BE49-F238E27FC236}">
                <a16:creationId xmlns:a16="http://schemas.microsoft.com/office/drawing/2014/main" id="{03BE490F-6059-240E-E224-A7A61B7798C8}"/>
              </a:ext>
            </a:extLst>
          </p:cNvPr>
          <p:cNvSpPr/>
          <p:nvPr/>
        </p:nvSpPr>
        <p:spPr>
          <a:xfrm>
            <a:off x="2274379" y="2736280"/>
            <a:ext cx="1110387"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0.81</a:t>
            </a:r>
            <a:endParaRPr lang="en-US" sz="1458" dirty="0"/>
          </a:p>
        </p:txBody>
      </p:sp>
      <p:sp>
        <p:nvSpPr>
          <p:cNvPr id="23" name="Text 8">
            <a:extLst>
              <a:ext uri="{FF2B5EF4-FFF2-40B4-BE49-F238E27FC236}">
                <a16:creationId xmlns:a16="http://schemas.microsoft.com/office/drawing/2014/main" id="{5841B7AA-79C5-13D7-1AD3-FFA36D83FD8F}"/>
              </a:ext>
            </a:extLst>
          </p:cNvPr>
          <p:cNvSpPr/>
          <p:nvPr/>
        </p:nvSpPr>
        <p:spPr>
          <a:xfrm>
            <a:off x="3936251" y="2736280"/>
            <a:ext cx="1110387"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Highest</a:t>
            </a:r>
            <a:endParaRPr lang="en-US" sz="1458" dirty="0"/>
          </a:p>
        </p:txBody>
      </p:sp>
      <p:sp>
        <p:nvSpPr>
          <p:cNvPr id="24" name="Text 7">
            <a:extLst>
              <a:ext uri="{FF2B5EF4-FFF2-40B4-BE49-F238E27FC236}">
                <a16:creationId xmlns:a16="http://schemas.microsoft.com/office/drawing/2014/main" id="{37E6FD2B-BA14-7B95-B08E-CE73E561CBC2}"/>
              </a:ext>
            </a:extLst>
          </p:cNvPr>
          <p:cNvSpPr/>
          <p:nvPr/>
        </p:nvSpPr>
        <p:spPr>
          <a:xfrm>
            <a:off x="133746" y="3276567"/>
            <a:ext cx="2092567" cy="318304"/>
          </a:xfrm>
          <a:prstGeom prst="rect">
            <a:avLst/>
          </a:prstGeom>
          <a:noFill/>
          <a:ln/>
        </p:spPr>
        <p:txBody>
          <a:bodyPr wrap="squar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SVC</a:t>
            </a:r>
            <a:endParaRPr lang="en-US" sz="1458" dirty="0"/>
          </a:p>
        </p:txBody>
      </p:sp>
      <p:sp>
        <p:nvSpPr>
          <p:cNvPr id="25" name="Text 8">
            <a:extLst>
              <a:ext uri="{FF2B5EF4-FFF2-40B4-BE49-F238E27FC236}">
                <a16:creationId xmlns:a16="http://schemas.microsoft.com/office/drawing/2014/main" id="{4707164E-FBEF-A91B-16ED-34A900AAD033}"/>
              </a:ext>
            </a:extLst>
          </p:cNvPr>
          <p:cNvSpPr/>
          <p:nvPr/>
        </p:nvSpPr>
        <p:spPr>
          <a:xfrm>
            <a:off x="2299385" y="3272826"/>
            <a:ext cx="1110387" cy="302419"/>
          </a:xfrm>
          <a:prstGeom prst="rect">
            <a:avLst/>
          </a:prstGeom>
          <a:noFill/>
          <a:ln/>
        </p:spPr>
        <p:txBody>
          <a:bodyPr wrap="none" lIns="0" tIns="0" rIns="0" bIns="0" rtlCol="0" anchor="t"/>
          <a:lstStyle/>
          <a:p>
            <a:pPr>
              <a:lnSpc>
                <a:spcPts val="2375"/>
              </a:lnSpc>
            </a:pPr>
            <a:r>
              <a:rPr lang="en-US" sz="1458" dirty="0">
                <a:solidFill>
                  <a:srgbClr val="3C3939"/>
                </a:solidFill>
                <a:latin typeface="Roboto" pitchFamily="34" charset="0"/>
                <a:ea typeface="Roboto" pitchFamily="34" charset="-122"/>
                <a:cs typeface="Roboto" pitchFamily="34" charset="-120"/>
              </a:rPr>
              <a:t>0.54</a:t>
            </a:r>
            <a:endParaRPr lang="en-US" sz="1458" dirty="0"/>
          </a:p>
        </p:txBody>
      </p:sp>
      <p:sp>
        <p:nvSpPr>
          <p:cNvPr id="26" name="Text 9">
            <a:extLst>
              <a:ext uri="{FF2B5EF4-FFF2-40B4-BE49-F238E27FC236}">
                <a16:creationId xmlns:a16="http://schemas.microsoft.com/office/drawing/2014/main" id="{515AEA44-0343-8DD7-6E08-6E8BD70CC615}"/>
              </a:ext>
            </a:extLst>
          </p:cNvPr>
          <p:cNvSpPr/>
          <p:nvPr/>
        </p:nvSpPr>
        <p:spPr>
          <a:xfrm>
            <a:off x="3959191" y="3272826"/>
            <a:ext cx="669551" cy="302419"/>
          </a:xfrm>
          <a:prstGeom prst="rect">
            <a:avLst/>
          </a:prstGeom>
          <a:noFill/>
          <a:ln/>
        </p:spPr>
        <p:txBody>
          <a:bodyPr wrap="none" lIns="0" tIns="0" rIns="0" bIns="0" rtlCol="0" anchor="t"/>
          <a:lstStyle/>
          <a:p>
            <a:pPr>
              <a:lnSpc>
                <a:spcPts val="2375"/>
              </a:lnSpc>
            </a:pPr>
            <a:r>
              <a:rPr lang="en-US" sz="1458" dirty="0"/>
              <a:t>Lowest</a:t>
            </a:r>
          </a:p>
        </p:txBody>
      </p:sp>
    </p:spTree>
    <p:extLst>
      <p:ext uri="{BB962C8B-B14F-4D97-AF65-F5344CB8AC3E}">
        <p14:creationId xmlns:p14="http://schemas.microsoft.com/office/powerpoint/2010/main" val="240741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692AF3-A631-B8C4-11F9-96A219846463}"/>
              </a:ext>
            </a:extLst>
          </p:cNvPr>
          <p:cNvPicPr>
            <a:picLocks noChangeAspect="1"/>
          </p:cNvPicPr>
          <p:nvPr/>
        </p:nvPicPr>
        <p:blipFill>
          <a:blip r:embed="rId2"/>
          <a:stretch>
            <a:fillRect/>
          </a:stretch>
        </p:blipFill>
        <p:spPr>
          <a:xfrm>
            <a:off x="491066" y="101599"/>
            <a:ext cx="6307667" cy="7569199"/>
          </a:xfrm>
          <a:prstGeom prst="rect">
            <a:avLst/>
          </a:prstGeom>
        </p:spPr>
      </p:pic>
      <p:sp>
        <p:nvSpPr>
          <p:cNvPr id="4" name="TextBox 3">
            <a:extLst>
              <a:ext uri="{FF2B5EF4-FFF2-40B4-BE49-F238E27FC236}">
                <a16:creationId xmlns:a16="http://schemas.microsoft.com/office/drawing/2014/main" id="{40707E86-EF6C-7462-275E-3D26FF981F29}"/>
              </a:ext>
            </a:extLst>
          </p:cNvPr>
          <p:cNvSpPr txBox="1"/>
          <p:nvPr/>
        </p:nvSpPr>
        <p:spPr>
          <a:xfrm>
            <a:off x="7679267" y="-60897"/>
            <a:ext cx="4512733" cy="1252522"/>
          </a:xfrm>
          <a:prstGeom prst="rect">
            <a:avLst/>
          </a:prstGeom>
          <a:noFill/>
        </p:spPr>
        <p:txBody>
          <a:bodyPr wrap="square">
            <a:spAutoFit/>
          </a:bodyPr>
          <a:lstStyle/>
          <a:p>
            <a:pPr>
              <a:lnSpc>
                <a:spcPts val="4625"/>
              </a:lnSpc>
            </a:pPr>
            <a:r>
              <a:rPr lang="en-US" sz="3600" b="1" i="1" dirty="0">
                <a:solidFill>
                  <a:srgbClr val="1B1B27"/>
                </a:solidFill>
                <a:latin typeface="+mj-lt"/>
                <a:ea typeface="Raleway" pitchFamily="34" charset="-122"/>
                <a:cs typeface="Raleway" pitchFamily="34" charset="-120"/>
              </a:rPr>
              <a:t>Multiclass Classifier </a:t>
            </a:r>
          </a:p>
          <a:p>
            <a:pPr>
              <a:lnSpc>
                <a:spcPts val="4625"/>
              </a:lnSpc>
            </a:pPr>
            <a:r>
              <a:rPr lang="en-US" sz="3600" b="1" i="1" dirty="0">
                <a:solidFill>
                  <a:srgbClr val="1B1B27"/>
                </a:solidFill>
                <a:latin typeface="+mj-lt"/>
                <a:ea typeface="Raleway" pitchFamily="34" charset="-122"/>
                <a:cs typeface="Raleway" pitchFamily="34" charset="-120"/>
              </a:rPr>
              <a:t>ROC Curves</a:t>
            </a:r>
            <a:endParaRPr lang="en-US" sz="3600" b="1" i="1" dirty="0">
              <a:latin typeface="+mj-lt"/>
            </a:endParaRPr>
          </a:p>
        </p:txBody>
      </p:sp>
      <p:pic>
        <p:nvPicPr>
          <p:cNvPr id="5" name="Image 1" descr="preencoded.png">
            <a:extLst>
              <a:ext uri="{FF2B5EF4-FFF2-40B4-BE49-F238E27FC236}">
                <a16:creationId xmlns:a16="http://schemas.microsoft.com/office/drawing/2014/main" id="{84637631-78DC-F780-E49F-033AFF48962E}"/>
              </a:ext>
            </a:extLst>
          </p:cNvPr>
          <p:cNvPicPr>
            <a:picLocks noChangeAspect="1"/>
          </p:cNvPicPr>
          <p:nvPr/>
        </p:nvPicPr>
        <p:blipFill>
          <a:blip r:embed="rId3"/>
          <a:stretch>
            <a:fillRect/>
          </a:stretch>
        </p:blipFill>
        <p:spPr>
          <a:xfrm>
            <a:off x="6906086" y="1397666"/>
            <a:ext cx="636463" cy="1018342"/>
          </a:xfrm>
          <a:prstGeom prst="rect">
            <a:avLst/>
          </a:prstGeom>
          <a:solidFill>
            <a:srgbClr val="FF0000"/>
          </a:solidFill>
        </p:spPr>
      </p:pic>
      <p:sp>
        <p:nvSpPr>
          <p:cNvPr id="6" name="Text 1">
            <a:extLst>
              <a:ext uri="{FF2B5EF4-FFF2-40B4-BE49-F238E27FC236}">
                <a16:creationId xmlns:a16="http://schemas.microsoft.com/office/drawing/2014/main" id="{2D5D54AC-8417-7504-5915-C29DACA41415}"/>
              </a:ext>
            </a:extLst>
          </p:cNvPr>
          <p:cNvSpPr/>
          <p:nvPr/>
        </p:nvSpPr>
        <p:spPr>
          <a:xfrm>
            <a:off x="7748615" y="1365520"/>
            <a:ext cx="2362696" cy="295275"/>
          </a:xfrm>
          <a:prstGeom prst="rect">
            <a:avLst/>
          </a:prstGeom>
          <a:noFill/>
          <a:ln/>
        </p:spPr>
        <p:txBody>
          <a:bodyPr wrap="none" lIns="0" tIns="0" rIns="0" bIns="0" rtlCol="0" anchor="t"/>
          <a:lstStyle/>
          <a:p>
            <a:pPr>
              <a:lnSpc>
                <a:spcPts val="2292"/>
              </a:lnSpc>
            </a:pPr>
            <a:r>
              <a:rPr lang="en-US" sz="1833" b="1" i="1" dirty="0">
                <a:solidFill>
                  <a:srgbClr val="3C3939"/>
                </a:solidFill>
                <a:latin typeface="+mj-lt"/>
                <a:ea typeface="Raleway" pitchFamily="34" charset="-122"/>
                <a:cs typeface="Raleway" pitchFamily="34" charset="-120"/>
              </a:rPr>
              <a:t>AUC Range</a:t>
            </a:r>
            <a:endParaRPr lang="en-US" sz="1833" b="1" i="1" dirty="0">
              <a:latin typeface="+mj-lt"/>
            </a:endParaRPr>
          </a:p>
        </p:txBody>
      </p:sp>
      <p:sp>
        <p:nvSpPr>
          <p:cNvPr id="7" name="Text 2">
            <a:extLst>
              <a:ext uri="{FF2B5EF4-FFF2-40B4-BE49-F238E27FC236}">
                <a16:creationId xmlns:a16="http://schemas.microsoft.com/office/drawing/2014/main" id="{C2C60CF3-F3C4-CD77-40B2-B19BB2F1E8A0}"/>
              </a:ext>
            </a:extLst>
          </p:cNvPr>
          <p:cNvSpPr/>
          <p:nvPr/>
        </p:nvSpPr>
        <p:spPr>
          <a:xfrm>
            <a:off x="7748615" y="1724112"/>
            <a:ext cx="4341785" cy="604838"/>
          </a:xfrm>
          <a:prstGeom prst="rect">
            <a:avLst/>
          </a:prstGeom>
          <a:noFill/>
          <a:ln/>
        </p:spPr>
        <p:txBody>
          <a:bodyPr wrap="square" lIns="0" tIns="0" rIns="0" bIns="0" rtlCol="0" anchor="t"/>
          <a:lstStyle/>
          <a:p>
            <a:pPr>
              <a:lnSpc>
                <a:spcPts val="2375"/>
              </a:lnSpc>
            </a:pPr>
            <a:r>
              <a:rPr lang="en-US" sz="1458" dirty="0">
                <a:solidFill>
                  <a:srgbClr val="3C3939"/>
                </a:solidFill>
                <a:latin typeface="Times New Roman" panose="02020603050405020304" pitchFamily="18" charset="0"/>
                <a:ea typeface="Roboto" pitchFamily="34" charset="-122"/>
                <a:cs typeface="Times New Roman" panose="02020603050405020304" pitchFamily="18" charset="0"/>
              </a:rPr>
              <a:t>AUC values range from 0.54 to 0.81, higher values indicating better performance</a:t>
            </a:r>
            <a:r>
              <a:rPr lang="en-US" sz="1458" dirty="0">
                <a:solidFill>
                  <a:srgbClr val="3C3939"/>
                </a:solidFill>
                <a:latin typeface="Roboto" pitchFamily="34" charset="0"/>
                <a:ea typeface="Roboto" pitchFamily="34" charset="-122"/>
                <a:cs typeface="Roboto" pitchFamily="34" charset="-120"/>
              </a:rPr>
              <a:t>.</a:t>
            </a:r>
            <a:endParaRPr lang="en-US" sz="1458" dirty="0"/>
          </a:p>
        </p:txBody>
      </p:sp>
      <p:pic>
        <p:nvPicPr>
          <p:cNvPr id="8" name="Image 2" descr="preencoded.png">
            <a:extLst>
              <a:ext uri="{FF2B5EF4-FFF2-40B4-BE49-F238E27FC236}">
                <a16:creationId xmlns:a16="http://schemas.microsoft.com/office/drawing/2014/main" id="{F4B5EB89-F3E8-E664-9E7F-4957A37F7B7C}"/>
              </a:ext>
            </a:extLst>
          </p:cNvPr>
          <p:cNvPicPr>
            <a:picLocks noChangeAspect="1"/>
          </p:cNvPicPr>
          <p:nvPr/>
        </p:nvPicPr>
        <p:blipFill>
          <a:blip r:embed="rId4"/>
          <a:stretch>
            <a:fillRect/>
          </a:stretch>
        </p:blipFill>
        <p:spPr>
          <a:xfrm>
            <a:off x="6906086" y="2572185"/>
            <a:ext cx="636463" cy="1018341"/>
          </a:xfrm>
          <a:prstGeom prst="rect">
            <a:avLst/>
          </a:prstGeom>
          <a:solidFill>
            <a:schemeClr val="tx2">
              <a:lumMod val="50000"/>
              <a:lumOff val="50000"/>
            </a:schemeClr>
          </a:solidFill>
        </p:spPr>
      </p:pic>
      <p:sp>
        <p:nvSpPr>
          <p:cNvPr id="9" name="Text 3">
            <a:extLst>
              <a:ext uri="{FF2B5EF4-FFF2-40B4-BE49-F238E27FC236}">
                <a16:creationId xmlns:a16="http://schemas.microsoft.com/office/drawing/2014/main" id="{10F48A39-C991-DFBB-712D-B4BF584AEAB4}"/>
              </a:ext>
            </a:extLst>
          </p:cNvPr>
          <p:cNvSpPr/>
          <p:nvPr/>
        </p:nvSpPr>
        <p:spPr>
          <a:xfrm>
            <a:off x="7748615" y="2523691"/>
            <a:ext cx="2362696" cy="295275"/>
          </a:xfrm>
          <a:prstGeom prst="rect">
            <a:avLst/>
          </a:prstGeom>
          <a:noFill/>
          <a:ln/>
        </p:spPr>
        <p:txBody>
          <a:bodyPr wrap="none" lIns="0" tIns="0" rIns="0" bIns="0" rtlCol="0" anchor="t"/>
          <a:lstStyle/>
          <a:p>
            <a:pPr>
              <a:lnSpc>
                <a:spcPts val="2292"/>
              </a:lnSpc>
            </a:pPr>
            <a:r>
              <a:rPr lang="en-US" sz="1833" b="1" i="1" dirty="0">
                <a:solidFill>
                  <a:srgbClr val="3C3939"/>
                </a:solidFill>
                <a:latin typeface="+mj-lt"/>
                <a:ea typeface="Raleway" pitchFamily="34" charset="-122"/>
                <a:cs typeface="Raleway" pitchFamily="34" charset="-120"/>
              </a:rPr>
              <a:t>Top Performers</a:t>
            </a:r>
            <a:endParaRPr lang="en-US" sz="1833" b="1" i="1" dirty="0">
              <a:latin typeface="+mj-lt"/>
            </a:endParaRPr>
          </a:p>
        </p:txBody>
      </p:sp>
      <p:sp>
        <p:nvSpPr>
          <p:cNvPr id="10" name="Text 4">
            <a:extLst>
              <a:ext uri="{FF2B5EF4-FFF2-40B4-BE49-F238E27FC236}">
                <a16:creationId xmlns:a16="http://schemas.microsoft.com/office/drawing/2014/main" id="{6EF613F1-2CDB-D1F4-70E2-DF0A5869BB8B}"/>
              </a:ext>
            </a:extLst>
          </p:cNvPr>
          <p:cNvSpPr/>
          <p:nvPr/>
        </p:nvSpPr>
        <p:spPr>
          <a:xfrm>
            <a:off x="7748615" y="2832042"/>
            <a:ext cx="4341785" cy="604838"/>
          </a:xfrm>
          <a:prstGeom prst="rect">
            <a:avLst/>
          </a:prstGeom>
          <a:noFill/>
          <a:ln/>
        </p:spPr>
        <p:txBody>
          <a:bodyPr wrap="square" lIns="0" tIns="0" rIns="0" bIns="0" rtlCol="0" anchor="t"/>
          <a:lstStyle/>
          <a:p>
            <a:pPr>
              <a:lnSpc>
                <a:spcPts val="2375"/>
              </a:lnSpc>
            </a:pPr>
            <a:r>
              <a:rPr lang="en-US" sz="1458" dirty="0">
                <a:solidFill>
                  <a:srgbClr val="3C3939"/>
                </a:solidFill>
                <a:latin typeface="Times New Roman" panose="02020603050405020304" pitchFamily="18" charset="0"/>
                <a:ea typeface="Roboto" pitchFamily="34" charset="-122"/>
                <a:cs typeface="Times New Roman" panose="02020603050405020304" pitchFamily="18" charset="0"/>
              </a:rPr>
              <a:t>Random Forest and Bagging Classifier show highest AUC values of 0.81 and 0.76</a:t>
            </a:r>
            <a:r>
              <a:rPr lang="en-US" sz="1458" dirty="0">
                <a:solidFill>
                  <a:srgbClr val="3C3939"/>
                </a:solidFill>
                <a:latin typeface="Roboto" pitchFamily="34" charset="0"/>
                <a:ea typeface="Roboto" pitchFamily="34" charset="-122"/>
                <a:cs typeface="Roboto" pitchFamily="34" charset="-120"/>
              </a:rPr>
              <a:t> </a:t>
            </a:r>
            <a:r>
              <a:rPr lang="en-US" sz="1458" dirty="0">
                <a:solidFill>
                  <a:srgbClr val="3C3939"/>
                </a:solidFill>
                <a:latin typeface="Times New Roman" panose="02020603050405020304" pitchFamily="18" charset="0"/>
                <a:ea typeface="Roboto" pitchFamily="34" charset="-122"/>
                <a:cs typeface="Times New Roman" panose="02020603050405020304" pitchFamily="18" charset="0"/>
              </a:rPr>
              <a:t>Respectively</a:t>
            </a:r>
            <a:endParaRPr lang="en-US" sz="1458" dirty="0">
              <a:latin typeface="Times New Roman" panose="02020603050405020304" pitchFamily="18" charset="0"/>
              <a:cs typeface="Times New Roman" panose="02020603050405020304" pitchFamily="18" charset="0"/>
            </a:endParaRPr>
          </a:p>
        </p:txBody>
      </p:sp>
      <p:pic>
        <p:nvPicPr>
          <p:cNvPr id="11" name="Image 3" descr="preencoded.png">
            <a:extLst>
              <a:ext uri="{FF2B5EF4-FFF2-40B4-BE49-F238E27FC236}">
                <a16:creationId xmlns:a16="http://schemas.microsoft.com/office/drawing/2014/main" id="{FF315419-6BF0-A200-2349-5F878277E2A3}"/>
              </a:ext>
            </a:extLst>
          </p:cNvPr>
          <p:cNvPicPr>
            <a:picLocks noChangeAspect="1"/>
          </p:cNvPicPr>
          <p:nvPr/>
        </p:nvPicPr>
        <p:blipFill>
          <a:blip r:embed="rId5"/>
          <a:stretch>
            <a:fillRect/>
          </a:stretch>
        </p:blipFill>
        <p:spPr>
          <a:xfrm>
            <a:off x="6953410" y="3862399"/>
            <a:ext cx="636463" cy="1018341"/>
          </a:xfrm>
          <a:prstGeom prst="rect">
            <a:avLst/>
          </a:prstGeom>
          <a:solidFill>
            <a:srgbClr val="FFFF00"/>
          </a:solidFill>
        </p:spPr>
      </p:pic>
      <p:sp>
        <p:nvSpPr>
          <p:cNvPr id="12" name="Text 5">
            <a:extLst>
              <a:ext uri="{FF2B5EF4-FFF2-40B4-BE49-F238E27FC236}">
                <a16:creationId xmlns:a16="http://schemas.microsoft.com/office/drawing/2014/main" id="{92AC6FFE-E8CE-29F6-4320-DC6122DB3B81}"/>
              </a:ext>
            </a:extLst>
          </p:cNvPr>
          <p:cNvSpPr/>
          <p:nvPr/>
        </p:nvSpPr>
        <p:spPr>
          <a:xfrm>
            <a:off x="7748615" y="3862399"/>
            <a:ext cx="2362696" cy="295275"/>
          </a:xfrm>
          <a:prstGeom prst="rect">
            <a:avLst/>
          </a:prstGeom>
          <a:noFill/>
          <a:ln/>
        </p:spPr>
        <p:txBody>
          <a:bodyPr wrap="none" lIns="0" tIns="0" rIns="0" bIns="0" rtlCol="0" anchor="t"/>
          <a:lstStyle/>
          <a:p>
            <a:pPr>
              <a:lnSpc>
                <a:spcPts val="2292"/>
              </a:lnSpc>
            </a:pPr>
            <a:r>
              <a:rPr lang="en-US" sz="1833" b="1" i="1" dirty="0">
                <a:solidFill>
                  <a:srgbClr val="3C3939"/>
                </a:solidFill>
                <a:latin typeface="+mj-lt"/>
                <a:ea typeface="Raleway" pitchFamily="34" charset="-122"/>
                <a:cs typeface="Raleway" pitchFamily="34" charset="-120"/>
              </a:rPr>
              <a:t>Interpretation</a:t>
            </a:r>
            <a:endParaRPr lang="en-US" sz="1833" b="1" i="1" dirty="0">
              <a:latin typeface="+mj-lt"/>
            </a:endParaRPr>
          </a:p>
        </p:txBody>
      </p:sp>
      <p:sp>
        <p:nvSpPr>
          <p:cNvPr id="13" name="Text 6">
            <a:extLst>
              <a:ext uri="{FF2B5EF4-FFF2-40B4-BE49-F238E27FC236}">
                <a16:creationId xmlns:a16="http://schemas.microsoft.com/office/drawing/2014/main" id="{7372BE14-AB9B-A06C-E7DE-AD206B22C7BE}"/>
              </a:ext>
            </a:extLst>
          </p:cNvPr>
          <p:cNvSpPr/>
          <p:nvPr/>
        </p:nvSpPr>
        <p:spPr>
          <a:xfrm>
            <a:off x="7748615" y="4157674"/>
            <a:ext cx="4341786" cy="604838"/>
          </a:xfrm>
          <a:prstGeom prst="rect">
            <a:avLst/>
          </a:prstGeom>
          <a:noFill/>
          <a:ln/>
        </p:spPr>
        <p:txBody>
          <a:bodyPr wrap="square" lIns="0" tIns="0" rIns="0" bIns="0" rtlCol="0" anchor="t"/>
          <a:lstStyle/>
          <a:p>
            <a:pPr>
              <a:lnSpc>
                <a:spcPts val="2375"/>
              </a:lnSpc>
            </a:pPr>
            <a:r>
              <a:rPr lang="en-US" sz="1458" dirty="0">
                <a:solidFill>
                  <a:srgbClr val="3C3939"/>
                </a:solidFill>
                <a:latin typeface="Times New Roman" panose="02020603050405020304" pitchFamily="18" charset="0"/>
                <a:ea typeface="Roboto" pitchFamily="34" charset="-122"/>
                <a:cs typeface="Times New Roman" panose="02020603050405020304" pitchFamily="18" charset="0"/>
              </a:rPr>
              <a:t>Curves closer to top-left corner indicate higher sensitivity and specificity.</a:t>
            </a:r>
            <a:endParaRPr lang="en-US" sz="145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A map of the united states with infographics&#10;&#10;Description automatically generated">
            <a:extLst>
              <a:ext uri="{FF2B5EF4-FFF2-40B4-BE49-F238E27FC236}">
                <a16:creationId xmlns:a16="http://schemas.microsoft.com/office/drawing/2014/main" id="{1D147475-DFFC-CA7A-11EA-113717096EA8}"/>
              </a:ext>
            </a:extLst>
          </p:cNvPr>
          <p:cNvPicPr>
            <a:picLocks noChangeAspect="1" noChangeArrowheads="1"/>
          </p:cNvPicPr>
          <p:nvPr/>
        </p:nvPicPr>
        <p:blipFill>
          <a:blip r:embed="rId3">
            <a:duotone>
              <a:prstClr val="black"/>
              <a:schemeClr val="tx2">
                <a:tint val="45000"/>
                <a:satMod val="400000"/>
              </a:schemeClr>
            </a:duotone>
            <a:alphaModFix amt="25000"/>
            <a:extLst>
              <a:ext uri="{28A0092B-C50C-407E-A947-70E740481C1C}">
                <a14:useLocalDpi xmlns:a14="http://schemas.microsoft.com/office/drawing/2010/main" val="0"/>
              </a:ext>
            </a:extLst>
          </a:blip>
          <a:srcRect t="19210" b="2454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extBox 6">
            <a:extLst>
              <a:ext uri="{FF2B5EF4-FFF2-40B4-BE49-F238E27FC236}">
                <a16:creationId xmlns:a16="http://schemas.microsoft.com/office/drawing/2014/main" id="{47B07B9F-196D-DDFC-DD32-C6B72143C298}"/>
              </a:ext>
            </a:extLst>
          </p:cNvPr>
          <p:cNvGraphicFramePr/>
          <p:nvPr>
            <p:extLst>
              <p:ext uri="{D42A27DB-BD31-4B8C-83A1-F6EECF244321}">
                <p14:modId xmlns:p14="http://schemas.microsoft.com/office/powerpoint/2010/main" val="3990478148"/>
              </p:ext>
            </p:extLst>
          </p:nvPr>
        </p:nvGraphicFramePr>
        <p:xfrm>
          <a:off x="1306285" y="279035"/>
          <a:ext cx="8682446" cy="59650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558003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EA5A71-86BB-2C83-122D-320511F33526}"/>
              </a:ext>
            </a:extLst>
          </p:cNvPr>
          <p:cNvSpPr txBox="1"/>
          <p:nvPr/>
        </p:nvSpPr>
        <p:spPr>
          <a:xfrm>
            <a:off x="4081993" y="1503232"/>
            <a:ext cx="2709332" cy="646331"/>
          </a:xfrm>
          <a:prstGeom prst="rect">
            <a:avLst/>
          </a:prstGeom>
          <a:noFill/>
        </p:spPr>
        <p:txBody>
          <a:bodyPr wrap="square" rtlCol="0">
            <a:spAutoFit/>
          </a:bodyPr>
          <a:lstStyle/>
          <a:p>
            <a:r>
              <a:rPr lang="en-US" b="1" dirty="0"/>
              <a:t>Binary Classification</a:t>
            </a:r>
            <a:endParaRPr lang="en-US" dirty="0"/>
          </a:p>
          <a:p>
            <a:endParaRPr lang="en-US" dirty="0"/>
          </a:p>
        </p:txBody>
      </p:sp>
      <p:sp>
        <p:nvSpPr>
          <p:cNvPr id="4" name="TextBox 3">
            <a:extLst>
              <a:ext uri="{FF2B5EF4-FFF2-40B4-BE49-F238E27FC236}">
                <a16:creationId xmlns:a16="http://schemas.microsoft.com/office/drawing/2014/main" id="{1728C3F6-6DB5-D55B-E57C-22C9E40B5FF5}"/>
              </a:ext>
            </a:extLst>
          </p:cNvPr>
          <p:cNvSpPr txBox="1"/>
          <p:nvPr/>
        </p:nvSpPr>
        <p:spPr>
          <a:xfrm>
            <a:off x="8341783" y="1503232"/>
            <a:ext cx="2921000" cy="369332"/>
          </a:xfrm>
          <a:prstGeom prst="rect">
            <a:avLst/>
          </a:prstGeom>
          <a:noFill/>
        </p:spPr>
        <p:txBody>
          <a:bodyPr wrap="square">
            <a:spAutoFit/>
          </a:bodyPr>
          <a:lstStyle/>
          <a:p>
            <a:r>
              <a:rPr lang="en-US" b="1" dirty="0"/>
              <a:t>Multiclass Classification</a:t>
            </a:r>
            <a:endParaRPr lang="en-US" dirty="0"/>
          </a:p>
        </p:txBody>
      </p:sp>
      <p:sp>
        <p:nvSpPr>
          <p:cNvPr id="7" name="TextBox 6">
            <a:extLst>
              <a:ext uri="{FF2B5EF4-FFF2-40B4-BE49-F238E27FC236}">
                <a16:creationId xmlns:a16="http://schemas.microsoft.com/office/drawing/2014/main" id="{1D2543C0-41B2-B6BD-019C-BD0D4A25B735}"/>
              </a:ext>
            </a:extLst>
          </p:cNvPr>
          <p:cNvSpPr txBox="1"/>
          <p:nvPr/>
        </p:nvSpPr>
        <p:spPr>
          <a:xfrm>
            <a:off x="118533" y="237067"/>
            <a:ext cx="9901767" cy="2308324"/>
          </a:xfrm>
          <a:prstGeom prst="rect">
            <a:avLst/>
          </a:prstGeom>
          <a:noFill/>
        </p:spPr>
        <p:txBody>
          <a:bodyPr wrap="square" rtlCol="0">
            <a:spAutoFit/>
          </a:bodyPr>
          <a:lstStyle/>
          <a:p>
            <a:r>
              <a:rPr lang="en-US" sz="3600" b="1" dirty="0"/>
              <a:t>Binary Classification VS Multiclass Classification</a:t>
            </a:r>
            <a:endParaRPr lang="en-US" sz="3600" dirty="0"/>
          </a:p>
          <a:p>
            <a:endParaRPr lang="en-US" sz="3600" dirty="0"/>
          </a:p>
          <a:p>
            <a:endParaRPr lang="en-US" sz="3600" dirty="0"/>
          </a:p>
        </p:txBody>
      </p:sp>
      <p:sp>
        <p:nvSpPr>
          <p:cNvPr id="12" name="TextBox 11">
            <a:extLst>
              <a:ext uri="{FF2B5EF4-FFF2-40B4-BE49-F238E27FC236}">
                <a16:creationId xmlns:a16="http://schemas.microsoft.com/office/drawing/2014/main" id="{3DBECD74-1A20-FB1B-3910-F636E69B4218}"/>
              </a:ext>
            </a:extLst>
          </p:cNvPr>
          <p:cNvSpPr txBox="1"/>
          <p:nvPr/>
        </p:nvSpPr>
        <p:spPr>
          <a:xfrm>
            <a:off x="262466" y="2195730"/>
            <a:ext cx="2180597" cy="3970318"/>
          </a:xfrm>
          <a:prstGeom prst="rect">
            <a:avLst/>
          </a:prstGeom>
          <a:noFill/>
        </p:spPr>
        <p:txBody>
          <a:bodyPr wrap="none" rtlCol="0">
            <a:spAutoFit/>
          </a:bodyPr>
          <a:lstStyle/>
          <a:p>
            <a:r>
              <a:rPr lang="en-US" b="1" dirty="0"/>
              <a:t>Top Performers</a:t>
            </a:r>
          </a:p>
          <a:p>
            <a:endParaRPr lang="en-US" b="1" dirty="0"/>
          </a:p>
          <a:p>
            <a:br>
              <a:rPr lang="en-US" b="1" dirty="0"/>
            </a:br>
            <a:r>
              <a:rPr lang="en-US" b="1" dirty="0"/>
              <a:t>Focus &amp; Challenge </a:t>
            </a:r>
          </a:p>
          <a:p>
            <a:br>
              <a:rPr lang="en-US" b="1" dirty="0"/>
            </a:br>
            <a:endParaRPr lang="en-US" b="1" dirty="0"/>
          </a:p>
          <a:p>
            <a:br>
              <a:rPr lang="en-US" b="1" dirty="0"/>
            </a:br>
            <a:r>
              <a:rPr lang="en-US" b="1" dirty="0"/>
              <a:t>Key Strengths</a:t>
            </a:r>
          </a:p>
          <a:p>
            <a:endParaRPr lang="en-US" b="1" dirty="0"/>
          </a:p>
          <a:p>
            <a:endParaRPr lang="en-US" b="1" dirty="0"/>
          </a:p>
          <a:p>
            <a:endParaRPr lang="en-US" b="1" dirty="0"/>
          </a:p>
          <a:p>
            <a:endParaRPr lang="en-US" b="1" dirty="0"/>
          </a:p>
          <a:p>
            <a:endParaRPr lang="en-US" b="1" dirty="0"/>
          </a:p>
          <a:p>
            <a:endParaRPr lang="en-US" dirty="0"/>
          </a:p>
        </p:txBody>
      </p:sp>
      <p:sp>
        <p:nvSpPr>
          <p:cNvPr id="14" name="TextBox 13">
            <a:extLst>
              <a:ext uri="{FF2B5EF4-FFF2-40B4-BE49-F238E27FC236}">
                <a16:creationId xmlns:a16="http://schemas.microsoft.com/office/drawing/2014/main" id="{563D0219-5FD4-8447-7048-DA34FBC9B130}"/>
              </a:ext>
            </a:extLst>
          </p:cNvPr>
          <p:cNvSpPr txBox="1"/>
          <p:nvPr/>
        </p:nvSpPr>
        <p:spPr>
          <a:xfrm>
            <a:off x="2914650" y="2149563"/>
            <a:ext cx="4686300" cy="523220"/>
          </a:xfrm>
          <a:prstGeom prst="rect">
            <a:avLst/>
          </a:prstGeom>
          <a:noFill/>
        </p:spPr>
        <p:txBody>
          <a:bodyPr wrap="square">
            <a:spAutoFit/>
          </a:bodyPr>
          <a:lstStyle/>
          <a:p>
            <a:r>
              <a:rPr lang="en-US" sz="1400" dirty="0"/>
              <a:t>Random Forest Classifier and Bagging Classifier excelled with high AUC values (~0.76) and balanced F1 Scores.</a:t>
            </a:r>
          </a:p>
        </p:txBody>
      </p:sp>
      <p:sp>
        <p:nvSpPr>
          <p:cNvPr id="17" name="TextBox 16">
            <a:extLst>
              <a:ext uri="{FF2B5EF4-FFF2-40B4-BE49-F238E27FC236}">
                <a16:creationId xmlns:a16="http://schemas.microsoft.com/office/drawing/2014/main" id="{397DE6A0-333E-20B1-AEDC-0A566CF8EE70}"/>
              </a:ext>
            </a:extLst>
          </p:cNvPr>
          <p:cNvSpPr txBox="1"/>
          <p:nvPr/>
        </p:nvSpPr>
        <p:spPr>
          <a:xfrm>
            <a:off x="7600950" y="2149563"/>
            <a:ext cx="4572000" cy="738664"/>
          </a:xfrm>
          <a:prstGeom prst="rect">
            <a:avLst/>
          </a:prstGeom>
          <a:noFill/>
        </p:spPr>
        <p:txBody>
          <a:bodyPr wrap="square">
            <a:spAutoFit/>
          </a:bodyPr>
          <a:lstStyle/>
          <a:p>
            <a:r>
              <a:rPr lang="en-US" sz="1400" dirty="0"/>
              <a:t>Random Forest Classifier and Bagging Classifier achieved the highest AUC values (~0.81) for classifying into multiple severity levels.</a:t>
            </a:r>
          </a:p>
        </p:txBody>
      </p:sp>
      <p:sp>
        <p:nvSpPr>
          <p:cNvPr id="18" name="TextBox 17">
            <a:extLst>
              <a:ext uri="{FF2B5EF4-FFF2-40B4-BE49-F238E27FC236}">
                <a16:creationId xmlns:a16="http://schemas.microsoft.com/office/drawing/2014/main" id="{731A63A6-3C9F-D84B-6A34-73FFBA052A0C}"/>
              </a:ext>
            </a:extLst>
          </p:cNvPr>
          <p:cNvSpPr txBox="1"/>
          <p:nvPr/>
        </p:nvSpPr>
        <p:spPr>
          <a:xfrm>
            <a:off x="2914650" y="3059668"/>
            <a:ext cx="4572000" cy="523220"/>
          </a:xfrm>
          <a:prstGeom prst="rect">
            <a:avLst/>
          </a:prstGeom>
          <a:noFill/>
        </p:spPr>
        <p:txBody>
          <a:bodyPr wrap="square" rtlCol="0">
            <a:spAutoFit/>
          </a:bodyPr>
          <a:lstStyle/>
          <a:p>
            <a:r>
              <a:rPr lang="en-US" sz="1400" dirty="0"/>
              <a:t>Simplifies the prediction task by classifying accidents as severe or not severe, improving interpretability.</a:t>
            </a:r>
          </a:p>
        </p:txBody>
      </p:sp>
      <p:sp>
        <p:nvSpPr>
          <p:cNvPr id="20" name="TextBox 19">
            <a:extLst>
              <a:ext uri="{FF2B5EF4-FFF2-40B4-BE49-F238E27FC236}">
                <a16:creationId xmlns:a16="http://schemas.microsoft.com/office/drawing/2014/main" id="{9BC3981F-8B57-1060-5636-4DF28EC5530D}"/>
              </a:ext>
            </a:extLst>
          </p:cNvPr>
          <p:cNvSpPr txBox="1"/>
          <p:nvPr/>
        </p:nvSpPr>
        <p:spPr>
          <a:xfrm>
            <a:off x="7600950" y="3057504"/>
            <a:ext cx="4572000" cy="738664"/>
          </a:xfrm>
          <a:prstGeom prst="rect">
            <a:avLst/>
          </a:prstGeom>
          <a:noFill/>
        </p:spPr>
        <p:txBody>
          <a:bodyPr wrap="square">
            <a:spAutoFit/>
          </a:bodyPr>
          <a:lstStyle/>
          <a:p>
            <a:r>
              <a:rPr lang="en-US" sz="1400" dirty="0"/>
              <a:t>Increased complexity with multiple classes reduces precision and recall slightly compared to binary classification.</a:t>
            </a:r>
          </a:p>
        </p:txBody>
      </p:sp>
      <p:sp>
        <p:nvSpPr>
          <p:cNvPr id="22" name="TextBox 21">
            <a:extLst>
              <a:ext uri="{FF2B5EF4-FFF2-40B4-BE49-F238E27FC236}">
                <a16:creationId xmlns:a16="http://schemas.microsoft.com/office/drawing/2014/main" id="{FBCBC564-F417-D948-2604-0C78C3FB9248}"/>
              </a:ext>
            </a:extLst>
          </p:cNvPr>
          <p:cNvSpPr txBox="1"/>
          <p:nvPr/>
        </p:nvSpPr>
        <p:spPr>
          <a:xfrm>
            <a:off x="2914650" y="3857723"/>
            <a:ext cx="4572000" cy="738664"/>
          </a:xfrm>
          <a:prstGeom prst="rect">
            <a:avLst/>
          </a:prstGeom>
          <a:noFill/>
        </p:spPr>
        <p:txBody>
          <a:bodyPr wrap="square">
            <a:spAutoFit/>
          </a:bodyPr>
          <a:lstStyle/>
          <a:p>
            <a:r>
              <a:rPr lang="en-US" sz="1400" dirty="0"/>
              <a:t>Demonstrates superior performance in identifying accident severity with higher precision and recall metrics.</a:t>
            </a:r>
          </a:p>
        </p:txBody>
      </p:sp>
      <p:sp>
        <p:nvSpPr>
          <p:cNvPr id="25" name="TextBox 24">
            <a:extLst>
              <a:ext uri="{FF2B5EF4-FFF2-40B4-BE49-F238E27FC236}">
                <a16:creationId xmlns:a16="http://schemas.microsoft.com/office/drawing/2014/main" id="{20A16C69-5299-6B4E-76EB-F8BA48795B15}"/>
              </a:ext>
            </a:extLst>
          </p:cNvPr>
          <p:cNvSpPr txBox="1"/>
          <p:nvPr/>
        </p:nvSpPr>
        <p:spPr>
          <a:xfrm>
            <a:off x="7600951" y="3857723"/>
            <a:ext cx="4572000" cy="738664"/>
          </a:xfrm>
          <a:prstGeom prst="rect">
            <a:avLst/>
          </a:prstGeom>
          <a:noFill/>
        </p:spPr>
        <p:txBody>
          <a:bodyPr wrap="square" rtlCol="0">
            <a:spAutoFit/>
          </a:bodyPr>
          <a:lstStyle/>
          <a:p>
            <a:r>
              <a:rPr lang="en-US" sz="1400" dirty="0"/>
              <a:t>Provides more granular insights into accident severity, aiding in more detailed analysis and prevention strategies.</a:t>
            </a:r>
          </a:p>
        </p:txBody>
      </p:sp>
      <p:sp>
        <p:nvSpPr>
          <p:cNvPr id="26" name="TextBox 25">
            <a:extLst>
              <a:ext uri="{FF2B5EF4-FFF2-40B4-BE49-F238E27FC236}">
                <a16:creationId xmlns:a16="http://schemas.microsoft.com/office/drawing/2014/main" id="{D41475D4-5C64-9170-734D-A06087C11FA6}"/>
              </a:ext>
            </a:extLst>
          </p:cNvPr>
          <p:cNvSpPr txBox="1"/>
          <p:nvPr/>
        </p:nvSpPr>
        <p:spPr>
          <a:xfrm>
            <a:off x="362650" y="5352604"/>
            <a:ext cx="10246266" cy="1569660"/>
          </a:xfrm>
          <a:prstGeom prst="rect">
            <a:avLst/>
          </a:prstGeom>
          <a:noFill/>
        </p:spPr>
        <p:txBody>
          <a:bodyPr wrap="none" rtlCol="0">
            <a:spAutoFit/>
          </a:bodyPr>
          <a:lstStyle/>
          <a:p>
            <a:r>
              <a:rPr lang="en-US" sz="1600" b="1" dirty="0"/>
              <a:t>Insights</a:t>
            </a:r>
            <a:r>
              <a:rPr lang="en-US" sz="1600" dirty="0"/>
              <a:t>:</a:t>
            </a:r>
            <a:br>
              <a:rPr lang="en-US" sz="1600" dirty="0"/>
            </a:br>
            <a:endParaRPr lang="en-US" sz="1600" dirty="0"/>
          </a:p>
          <a:p>
            <a:r>
              <a:rPr lang="en-US" sz="1600" dirty="0"/>
              <a:t>Binary classification provides streamlined insights and higher model accuracy for broad-level insights.</a:t>
            </a:r>
            <a:br>
              <a:rPr lang="en-US" sz="1600" dirty="0"/>
            </a:br>
            <a:endParaRPr lang="en-US" sz="1600" dirty="0"/>
          </a:p>
          <a:p>
            <a:r>
              <a:rPr lang="en-US" sz="1600" dirty="0"/>
              <a:t>Multiclass classification offers a detailed breakdown but demands more computational resources and fine-tuning.</a:t>
            </a:r>
          </a:p>
          <a:p>
            <a:endParaRPr lang="en-US" sz="1600" dirty="0"/>
          </a:p>
        </p:txBody>
      </p:sp>
    </p:spTree>
    <p:extLst>
      <p:ext uri="{BB962C8B-B14F-4D97-AF65-F5344CB8AC3E}">
        <p14:creationId xmlns:p14="http://schemas.microsoft.com/office/powerpoint/2010/main" val="3225683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8" name="Freeform: Shape 2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TextBox 3">
            <a:extLst>
              <a:ext uri="{FF2B5EF4-FFF2-40B4-BE49-F238E27FC236}">
                <a16:creationId xmlns:a16="http://schemas.microsoft.com/office/drawing/2014/main" id="{13FAD8F6-932A-8AFB-5D96-581DEC5C4780}"/>
              </a:ext>
            </a:extLst>
          </p:cNvPr>
          <p:cNvSpPr txBox="1"/>
          <p:nvPr/>
        </p:nvSpPr>
        <p:spPr>
          <a:xfrm>
            <a:off x="786385" y="841248"/>
            <a:ext cx="3515244" cy="53400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bg1"/>
                </a:solidFill>
                <a:latin typeface="+mj-lt"/>
                <a:ea typeface="+mj-ea"/>
                <a:cs typeface="+mj-cs"/>
              </a:rPr>
              <a:t>Conclusion</a:t>
            </a:r>
          </a:p>
        </p:txBody>
      </p:sp>
      <p:graphicFrame>
        <p:nvGraphicFramePr>
          <p:cNvPr id="7" name="TextBox 1">
            <a:extLst>
              <a:ext uri="{FF2B5EF4-FFF2-40B4-BE49-F238E27FC236}">
                <a16:creationId xmlns:a16="http://schemas.microsoft.com/office/drawing/2014/main" id="{0C7547E0-DED0-20F0-D9DA-4195F20AB2DD}"/>
              </a:ext>
            </a:extLst>
          </p:cNvPr>
          <p:cNvGraphicFramePr/>
          <p:nvPr>
            <p:extLst>
              <p:ext uri="{D42A27DB-BD31-4B8C-83A1-F6EECF244321}">
                <p14:modId xmlns:p14="http://schemas.microsoft.com/office/powerpoint/2010/main" val="1483109502"/>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1569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580565-D63E-9AAA-305C-C4301DB1CA75}"/>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4" name="Picture 23" descr="Yellow question mark">
            <a:extLst>
              <a:ext uri="{FF2B5EF4-FFF2-40B4-BE49-F238E27FC236}">
                <a16:creationId xmlns:a16="http://schemas.microsoft.com/office/drawing/2014/main" id="{043F859C-4DCF-CFE7-E786-602D5BF06837}"/>
              </a:ext>
            </a:extLst>
          </p:cNvPr>
          <p:cNvPicPr>
            <a:picLocks noChangeAspect="1"/>
          </p:cNvPicPr>
          <p:nvPr/>
        </p:nvPicPr>
        <p:blipFill>
          <a:blip r:embed="rId2">
            <a:alphaModFix amt="60000"/>
          </a:blip>
          <a:srcRect b="6250"/>
          <a:stretch/>
        </p:blipFill>
        <p:spPr>
          <a:xfrm>
            <a:off x="-1" y="10"/>
            <a:ext cx="12192001" cy="6857990"/>
          </a:xfrm>
          <a:prstGeom prst="rect">
            <a:avLst/>
          </a:prstGeom>
        </p:spPr>
      </p:pic>
      <p:sp>
        <p:nvSpPr>
          <p:cNvPr id="2" name="Title 1">
            <a:extLst>
              <a:ext uri="{FF2B5EF4-FFF2-40B4-BE49-F238E27FC236}">
                <a16:creationId xmlns:a16="http://schemas.microsoft.com/office/drawing/2014/main" id="{F81CEF92-1D1D-FA6B-19FC-C1FD47F92F4A}"/>
              </a:ext>
            </a:extLst>
          </p:cNvPr>
          <p:cNvSpPr>
            <a:spLocks noGrp="1"/>
          </p:cNvSpPr>
          <p:nvPr>
            <p:ph type="ctrTitle"/>
          </p:nvPr>
        </p:nvSpPr>
        <p:spPr>
          <a:xfrm>
            <a:off x="841248" y="600427"/>
            <a:ext cx="9875520" cy="3299902"/>
          </a:xfrm>
        </p:spPr>
        <p:txBody>
          <a:bodyPr vert="horz" lIns="91440" tIns="45720" rIns="91440" bIns="45720" rtlCol="0">
            <a:normAutofit/>
          </a:bodyPr>
          <a:lstStyle/>
          <a:p>
            <a:pPr algn="l"/>
            <a:br>
              <a:rPr lang="en-US" sz="8200" kern="1200" dirty="0">
                <a:solidFill>
                  <a:srgbClr val="FFFFFF"/>
                </a:solidFill>
                <a:latin typeface="+mj-lt"/>
                <a:ea typeface="+mj-ea"/>
                <a:cs typeface="+mj-cs"/>
              </a:rPr>
            </a:br>
            <a:r>
              <a:rPr lang="en-US" sz="8200" b="1" i="1" dirty="0">
                <a:solidFill>
                  <a:srgbClr val="FFFFFF"/>
                </a:solidFill>
              </a:rPr>
              <a:t>Questions</a:t>
            </a:r>
            <a:endParaRPr lang="en-US" sz="82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D11074F0-AF76-0DDC-23BF-474E29E6C1BD}"/>
              </a:ext>
            </a:extLst>
          </p:cNvPr>
          <p:cNvSpPr txBox="1"/>
          <p:nvPr/>
        </p:nvSpPr>
        <p:spPr>
          <a:xfrm>
            <a:off x="5450210" y="4582814"/>
            <a:ext cx="4041454" cy="1312657"/>
          </a:xfrm>
          <a:prstGeom prst="rect">
            <a:avLst/>
          </a:prstGeom>
        </p:spPr>
        <p:txBody>
          <a:bodyPr vert="horz" lIns="91440" tIns="45720" rIns="91440" bIns="45720" rtlCol="0" anchor="t">
            <a:normAutofit/>
          </a:bodyPr>
          <a:lstStyle/>
          <a:p>
            <a:pPr>
              <a:lnSpc>
                <a:spcPct val="90000"/>
              </a:lnSpc>
              <a:spcBef>
                <a:spcPts val="1000"/>
              </a:spcBef>
            </a:pPr>
            <a:br>
              <a:rPr lang="en-US" sz="2400" kern="1200" dirty="0">
                <a:solidFill>
                  <a:schemeClr val="tx1"/>
                </a:solidFill>
                <a:latin typeface="+mn-lt"/>
                <a:ea typeface="+mn-ea"/>
                <a:cs typeface="+mn-cs"/>
              </a:rPr>
            </a:br>
            <a:endParaRPr lang="en-US" sz="2400" kern="1200" dirty="0">
              <a:solidFill>
                <a:schemeClr val="tx1"/>
              </a:solidFill>
              <a:latin typeface="+mn-lt"/>
              <a:ea typeface="+mn-ea"/>
              <a:cs typeface="+mn-cs"/>
            </a:endParaRPr>
          </a:p>
        </p:txBody>
      </p:sp>
    </p:spTree>
    <p:extLst>
      <p:ext uri="{BB962C8B-B14F-4D97-AF65-F5344CB8AC3E}">
        <p14:creationId xmlns:p14="http://schemas.microsoft.com/office/powerpoint/2010/main" val="300337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F0FD484-4588-F4DF-0700-1A21A231DDC4}"/>
              </a:ext>
            </a:extLst>
          </p:cNvPr>
          <p:cNvSpPr>
            <a:spLocks noGrp="1"/>
          </p:cNvSpPr>
          <p:nvPr>
            <p:ph type="ctrTitle"/>
          </p:nvPr>
        </p:nvSpPr>
        <p:spPr>
          <a:xfrm>
            <a:off x="874815" y="798703"/>
            <a:ext cx="5221185" cy="3072015"/>
          </a:xfrm>
        </p:spPr>
        <p:txBody>
          <a:bodyPr vert="horz" lIns="91440" tIns="45720" rIns="91440" bIns="45720" rtlCol="0" anchor="b">
            <a:normAutofit/>
          </a:bodyPr>
          <a:lstStyle/>
          <a:p>
            <a:r>
              <a:rPr lang="en-US" b="1" i="1" kern="1200" dirty="0">
                <a:solidFill>
                  <a:srgbClr val="FFFFFF"/>
                </a:solidFill>
                <a:latin typeface="+mj-lt"/>
                <a:ea typeface="+mj-ea"/>
                <a:cs typeface="+mj-cs"/>
              </a:rPr>
              <a:t>THANK YOU</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2FE39723-A34C-BE42-FBE6-38ED6CB83F97}"/>
              </a:ext>
            </a:extLst>
          </p:cNvPr>
          <p:cNvSpPr txBox="1"/>
          <p:nvPr/>
        </p:nvSpPr>
        <p:spPr>
          <a:xfrm>
            <a:off x="870148" y="3962792"/>
            <a:ext cx="5221185" cy="2102108"/>
          </a:xfrm>
          <a:prstGeom prst="rect">
            <a:avLst/>
          </a:prstGeom>
        </p:spPr>
        <p:txBody>
          <a:bodyPr vert="horz" lIns="91440" tIns="45720" rIns="91440" bIns="45720" rtlCol="0" anchor="t">
            <a:normAutofit/>
          </a:bodyPr>
          <a:lstStyle/>
          <a:p>
            <a:pPr algn="ctr">
              <a:lnSpc>
                <a:spcPct val="90000"/>
              </a:lnSpc>
              <a:spcBef>
                <a:spcPts val="1000"/>
              </a:spcBef>
            </a:pPr>
            <a:endParaRPr lang="en-US" sz="2400" kern="1200" dirty="0">
              <a:solidFill>
                <a:srgbClr val="FFFFFF"/>
              </a:solidFill>
              <a:latin typeface="+mn-lt"/>
              <a:ea typeface="+mn-ea"/>
              <a:cs typeface="+mn-cs"/>
            </a:endParaRPr>
          </a:p>
        </p:txBody>
      </p:sp>
      <p:sp>
        <p:nvSpPr>
          <p:cNvPr id="22" name="Freeform: Shape 2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Accept">
            <a:extLst>
              <a:ext uri="{FF2B5EF4-FFF2-40B4-BE49-F238E27FC236}">
                <a16:creationId xmlns:a16="http://schemas.microsoft.com/office/drawing/2014/main" id="{7EFB136F-CFBD-3E97-C111-CB572E45DF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6" name="Freeform: Shape 2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4097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4829476" y="1538824"/>
            <a:ext cx="4725492" cy="590649"/>
          </a:xfrm>
          <a:prstGeom prst="rect">
            <a:avLst/>
          </a:prstGeom>
          <a:noFill/>
          <a:ln/>
        </p:spPr>
        <p:txBody>
          <a:bodyPr wrap="none" lIns="0" tIns="0" rIns="0" bIns="0" rtlCol="0" anchor="t"/>
          <a:lstStyle/>
          <a:p>
            <a:pPr>
              <a:lnSpc>
                <a:spcPts val="4625"/>
              </a:lnSpc>
            </a:pPr>
            <a:r>
              <a:rPr lang="en-US" sz="4200" b="1" i="1" dirty="0">
                <a:latin typeface="+mj-lt"/>
                <a:ea typeface="Source Sans Pro Bold" panose="020B0703030403020204" pitchFamily="34" charset="0"/>
              </a:rPr>
              <a:t>Problem Statement</a:t>
            </a:r>
          </a:p>
        </p:txBody>
      </p:sp>
      <p:sp>
        <p:nvSpPr>
          <p:cNvPr id="6" name="Text 3"/>
          <p:cNvSpPr/>
          <p:nvPr/>
        </p:nvSpPr>
        <p:spPr>
          <a:xfrm>
            <a:off x="5847755" y="2606774"/>
            <a:ext cx="2362696" cy="295275"/>
          </a:xfrm>
          <a:prstGeom prst="rect">
            <a:avLst/>
          </a:prstGeom>
          <a:noFill/>
          <a:ln/>
        </p:spPr>
        <p:txBody>
          <a:bodyPr wrap="none" lIns="0" tIns="0" rIns="0" bIns="0" rtlCol="0" anchor="t"/>
          <a:lstStyle/>
          <a:p>
            <a:pPr>
              <a:lnSpc>
                <a:spcPts val="2292"/>
              </a:lnSpc>
            </a:pPr>
            <a:endParaRPr lang="en-US" sz="1833" dirty="0"/>
          </a:p>
        </p:txBody>
      </p:sp>
      <p:sp>
        <p:nvSpPr>
          <p:cNvPr id="9" name="Text 6"/>
          <p:cNvSpPr/>
          <p:nvPr/>
        </p:nvSpPr>
        <p:spPr>
          <a:xfrm>
            <a:off x="8615263" y="2677617"/>
            <a:ext cx="147737" cy="283568"/>
          </a:xfrm>
          <a:prstGeom prst="rect">
            <a:avLst/>
          </a:prstGeom>
          <a:noFill/>
          <a:ln/>
        </p:spPr>
        <p:txBody>
          <a:bodyPr wrap="none" lIns="0" tIns="0" rIns="0" bIns="0" rtlCol="0" anchor="t"/>
          <a:lstStyle/>
          <a:p>
            <a:pPr algn="ctr">
              <a:lnSpc>
                <a:spcPts val="2208"/>
              </a:lnSpc>
            </a:pPr>
            <a:endParaRPr lang="en-US" sz="2208" dirty="0"/>
          </a:p>
        </p:txBody>
      </p:sp>
      <p:sp>
        <p:nvSpPr>
          <p:cNvPr id="10" name="Text 7"/>
          <p:cNvSpPr/>
          <p:nvPr/>
        </p:nvSpPr>
        <p:spPr>
          <a:xfrm>
            <a:off x="4750470" y="2154356"/>
            <a:ext cx="4804498" cy="2549288"/>
          </a:xfrm>
          <a:prstGeom prst="rect">
            <a:avLst/>
          </a:prstGeom>
          <a:noFill/>
          <a:ln/>
        </p:spPr>
        <p:txBody>
          <a:bodyPr wrap="none" lIns="0" tIns="0" rIns="0" bIns="0" rtlCol="0" anchor="t"/>
          <a:lstStyle/>
          <a:p>
            <a:pPr algn="just">
              <a:lnSpc>
                <a:spcPct val="200000"/>
              </a:lnSpc>
            </a:pPr>
            <a:endParaRPr lang="en-US" sz="1600" dirty="0">
              <a:latin typeface="Source Sans Pro "/>
            </a:endParaRPr>
          </a:p>
        </p:txBody>
      </p:sp>
      <p:sp>
        <p:nvSpPr>
          <p:cNvPr id="11" name="Text 8"/>
          <p:cNvSpPr/>
          <p:nvPr/>
        </p:nvSpPr>
        <p:spPr>
          <a:xfrm>
            <a:off x="9090820" y="3015457"/>
            <a:ext cx="2439789" cy="907257"/>
          </a:xfrm>
          <a:prstGeom prst="rect">
            <a:avLst/>
          </a:prstGeom>
          <a:noFill/>
          <a:ln/>
        </p:spPr>
        <p:txBody>
          <a:bodyPr wrap="square" lIns="0" tIns="0" rIns="0" bIns="0" rtlCol="0" anchor="t"/>
          <a:lstStyle/>
          <a:p>
            <a:pPr>
              <a:lnSpc>
                <a:spcPts val="2375"/>
              </a:lnSpc>
            </a:pPr>
            <a:endParaRPr lang="en-US" sz="1458" dirty="0"/>
          </a:p>
        </p:txBody>
      </p:sp>
      <p:sp>
        <p:nvSpPr>
          <p:cNvPr id="13" name="Text 10"/>
          <p:cNvSpPr/>
          <p:nvPr/>
        </p:nvSpPr>
        <p:spPr>
          <a:xfrm>
            <a:off x="5370414" y="4395193"/>
            <a:ext cx="151408" cy="283568"/>
          </a:xfrm>
          <a:prstGeom prst="rect">
            <a:avLst/>
          </a:prstGeom>
          <a:noFill/>
          <a:ln/>
        </p:spPr>
        <p:txBody>
          <a:bodyPr wrap="none" lIns="0" tIns="0" rIns="0" bIns="0" rtlCol="0" anchor="t"/>
          <a:lstStyle/>
          <a:p>
            <a:pPr algn="ctr">
              <a:lnSpc>
                <a:spcPts val="2208"/>
              </a:lnSpc>
            </a:pPr>
            <a:endParaRPr lang="en-US" sz="2208" dirty="0"/>
          </a:p>
        </p:txBody>
      </p:sp>
      <p:sp>
        <p:nvSpPr>
          <p:cNvPr id="4" name="TextBox 3">
            <a:extLst>
              <a:ext uri="{FF2B5EF4-FFF2-40B4-BE49-F238E27FC236}">
                <a16:creationId xmlns:a16="http://schemas.microsoft.com/office/drawing/2014/main" id="{51DBEFA2-7C2A-2E18-A317-BC6B1DBF485A}"/>
              </a:ext>
            </a:extLst>
          </p:cNvPr>
          <p:cNvSpPr txBox="1"/>
          <p:nvPr/>
        </p:nvSpPr>
        <p:spPr>
          <a:xfrm>
            <a:off x="4750470" y="2699656"/>
            <a:ext cx="7293483" cy="2252091"/>
          </a:xfrm>
          <a:prstGeom prst="rect">
            <a:avLst/>
          </a:prstGeom>
          <a:noFill/>
        </p:spPr>
        <p:txBody>
          <a:bodyPr wrap="square" rtlCol="0">
            <a:spAutoFit/>
          </a:bodyPr>
          <a:lstStyle/>
          <a:p>
            <a:pPr algn="just">
              <a:lnSpc>
                <a:spcPct val="200000"/>
              </a:lnSpc>
            </a:pPr>
            <a:r>
              <a:rPr lang="en-US" sz="1200" dirty="0">
                <a:latin typeface="Times New Roman" panose="02020603050405020304" pitchFamily="18" charset="0"/>
                <a:cs typeface="Times New Roman" panose="02020603050405020304" pitchFamily="18" charset="0"/>
              </a:rPr>
              <a:t>Traffic accidents remain a critical public safety issue in the United States, resulting in substantial fatalities, injuries, and economic burdens each year. According to the </a:t>
            </a:r>
            <a:r>
              <a:rPr lang="en-US" sz="1200" b="1" dirty="0">
                <a:latin typeface="Times New Roman" panose="02020603050405020304" pitchFamily="18" charset="0"/>
                <a:cs typeface="Times New Roman" panose="02020603050405020304" pitchFamily="18" charset="0"/>
              </a:rPr>
              <a:t>CDC </a:t>
            </a:r>
            <a:r>
              <a:rPr lang="en-US" sz="1200" dirty="0">
                <a:latin typeface="Times New Roman" panose="02020603050405020304" pitchFamily="18" charset="0"/>
                <a:cs typeface="Times New Roman" panose="02020603050405020304" pitchFamily="18" charset="0"/>
              </a:rPr>
              <a:t>(</a:t>
            </a:r>
            <a:r>
              <a:rPr lang="en-US" sz="1200" b="0" i="0" dirty="0">
                <a:solidFill>
                  <a:srgbClr val="1F1F1F"/>
                </a:solidFill>
                <a:effectLst/>
                <a:latin typeface="Google Sans"/>
              </a:rPr>
              <a:t>Centers for Disease Control and Prevention)</a:t>
            </a:r>
            <a:r>
              <a:rPr lang="en-US" sz="1200" dirty="0">
                <a:latin typeface="Times New Roman" panose="02020603050405020304" pitchFamily="18" charset="0"/>
                <a:cs typeface="Times New Roman" panose="02020603050405020304" pitchFamily="18" charset="0"/>
              </a:rPr>
              <a:t>, in 2023 alone, there were </a:t>
            </a:r>
            <a:r>
              <a:rPr lang="en-US" sz="1200" b="1" dirty="0">
                <a:latin typeface="Times New Roman" panose="02020603050405020304" pitchFamily="18" charset="0"/>
                <a:cs typeface="Times New Roman" panose="02020603050405020304" pitchFamily="18" charset="0"/>
              </a:rPr>
              <a:t>44,534 deaths</a:t>
            </a:r>
            <a:r>
              <a:rPr lang="en-US" sz="1200" dirty="0">
                <a:latin typeface="Times New Roman" panose="02020603050405020304" pitchFamily="18" charset="0"/>
                <a:cs typeface="Times New Roman" panose="02020603050405020304" pitchFamily="18" charset="0"/>
              </a:rPr>
              <a:t> caused by traffic accidents, equating to a mortality rate of </a:t>
            </a:r>
            <a:r>
              <a:rPr lang="en-US" sz="1200" b="1" dirty="0">
                <a:latin typeface="Times New Roman" panose="02020603050405020304" pitchFamily="18" charset="0"/>
                <a:cs typeface="Times New Roman" panose="02020603050405020304" pitchFamily="18" charset="0"/>
              </a:rPr>
              <a:t>13.4 deaths per 100,000 population</a:t>
            </a:r>
            <a:r>
              <a:rPr lang="en-US" sz="1200" dirty="0">
                <a:latin typeface="Times New Roman" panose="02020603050405020304" pitchFamily="18" charset="0"/>
                <a:cs typeface="Times New Roman" panose="02020603050405020304" pitchFamily="18" charset="0"/>
              </a:rPr>
              <a:t> in a nation with a population of </a:t>
            </a:r>
            <a:r>
              <a:rPr lang="en-US" sz="1200" b="1" dirty="0">
                <a:latin typeface="Times New Roman" panose="02020603050405020304" pitchFamily="18" charset="0"/>
                <a:cs typeface="Times New Roman" panose="02020603050405020304" pitchFamily="18" charset="0"/>
              </a:rPr>
              <a:t>345,426,571</a:t>
            </a:r>
            <a:r>
              <a:rPr lang="en-US" sz="1200" dirty="0">
                <a:latin typeface="Times New Roman" panose="02020603050405020304" pitchFamily="18" charset="0"/>
                <a:cs typeface="Times New Roman" panose="02020603050405020304" pitchFamily="18" charset="0"/>
              </a:rPr>
              <a:t>. This highlights the urgent need for advanced data-driven approaches to understand accident patterns, predict hotspots, and mitigate risks, aiming to save lives and reduce economic losses</a:t>
            </a:r>
            <a:r>
              <a:rPr lang="en-US" sz="9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047A7E4-BA49-E7BD-DC20-CECE398EDBBA}"/>
              </a:ext>
            </a:extLst>
          </p:cNvPr>
          <p:cNvSpPr txBox="1"/>
          <p:nvPr/>
        </p:nvSpPr>
        <p:spPr>
          <a:xfrm>
            <a:off x="640080" y="1566832"/>
            <a:ext cx="4368602" cy="108634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i="1" dirty="0">
                <a:latin typeface="+mj-lt"/>
                <a:ea typeface="+mj-ea"/>
                <a:cs typeface="+mj-cs"/>
              </a:rPr>
              <a:t>Motivation</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6C5AE718-F439-6BA1-BA50-1C81FC7CF908}"/>
              </a:ext>
            </a:extLst>
          </p:cNvPr>
          <p:cNvSpPr txBox="1">
            <a:spLocks/>
          </p:cNvSpPr>
          <p:nvPr/>
        </p:nvSpPr>
        <p:spPr>
          <a:xfrm>
            <a:off x="165463" y="2872899"/>
            <a:ext cx="4843219" cy="2799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r>
              <a:rPr lang="en-US" sz="1500" dirty="0">
                <a:latin typeface="Times New Roman" panose="02020603050405020304" pitchFamily="18" charset="0"/>
                <a:cs typeface="Times New Roman" panose="02020603050405020304" pitchFamily="18" charset="0"/>
              </a:rPr>
              <a:t>With  44,534 fatalities in 2022, traffic accidents not only cause a serious loss of life, but they also have a substantial negative emotional and financial impact on society. With more than 345 million people living in the United States, it is critical to identify, forecast, and reduce accident hotspots as soon as possible. To improve road safety and lower fatalities, we can apply data mining techniques and advanced models of machine learning to find patterns, forecast high-risk regions, and create useful insights. The purpose of this research is to show how data-driven methods may turn accident data into solutions that can save lives.</a:t>
            </a:r>
            <a:endParaRPr lang="en-US" sz="1500" i="1" dirty="0">
              <a:latin typeface="Times New Roman" panose="02020603050405020304" pitchFamily="18" charset="0"/>
              <a:cs typeface="Times New Roman" panose="02020603050405020304" pitchFamily="18" charset="0"/>
            </a:endParaRPr>
          </a:p>
        </p:txBody>
      </p:sp>
      <p:pic>
        <p:nvPicPr>
          <p:cNvPr id="2" name="Image 0" descr="preencoded.png">
            <a:extLst>
              <a:ext uri="{FF2B5EF4-FFF2-40B4-BE49-F238E27FC236}">
                <a16:creationId xmlns:a16="http://schemas.microsoft.com/office/drawing/2014/main" id="{592F0E3F-3402-C2E3-5D93-3034C8FCAF91}"/>
              </a:ext>
            </a:extLst>
          </p:cNvPr>
          <p:cNvPicPr>
            <a:picLocks noChangeAspect="1"/>
          </p:cNvPicPr>
          <p:nvPr/>
        </p:nvPicPr>
        <p:blipFill>
          <a:blip r:embed="rId2"/>
          <a:srcRect t="33452"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5957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840E0-16D4-67D5-19AA-4A5A63FB59E8}"/>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sz="3700" b="1" kern="1200" spc="-37" dirty="0">
                <a:solidFill>
                  <a:schemeClr val="accent1"/>
                </a:solidFill>
                <a:latin typeface="+mj-lt"/>
                <a:ea typeface="+mj-ea"/>
                <a:cs typeface="+mj-cs"/>
              </a:rPr>
              <a:t>Dataset Overview and Characteristics</a:t>
            </a:r>
            <a:br>
              <a:rPr lang="en-US" sz="3700" kern="1200" dirty="0">
                <a:solidFill>
                  <a:schemeClr val="accent1"/>
                </a:solidFill>
                <a:latin typeface="+mj-lt"/>
                <a:ea typeface="+mj-ea"/>
                <a:cs typeface="+mj-cs"/>
              </a:rPr>
            </a:br>
            <a:endParaRPr lang="en-US" sz="3700" kern="1200" dirty="0">
              <a:solidFill>
                <a:schemeClr val="accent1"/>
              </a:solidFill>
              <a:latin typeface="+mj-lt"/>
              <a:ea typeface="+mj-ea"/>
              <a:cs typeface="+mj-cs"/>
            </a:endParaRPr>
          </a:p>
        </p:txBody>
      </p:sp>
      <p:cxnSp>
        <p:nvCxnSpPr>
          <p:cNvPr id="28" name="Straight Connector 27">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BD37DCD-32F9-B4BA-2A13-BCAC10C520A8}"/>
              </a:ext>
            </a:extLst>
          </p:cNvPr>
          <p:cNvSpPr>
            <a:spLocks noGrp="1"/>
          </p:cNvSpPr>
          <p:nvPr>
            <p:ph idx="1"/>
          </p:nvPr>
        </p:nvSpPr>
        <p:spPr>
          <a:xfrm>
            <a:off x="5171913" y="1098925"/>
            <a:ext cx="6180906" cy="1330330"/>
          </a:xfrm>
        </p:spPr>
        <p:txBody>
          <a:bodyPr vert="horz" lIns="91440" tIns="45720" rIns="91440" bIns="45720" rtlCol="0" anchor="b">
            <a:noAutofit/>
          </a:bodyPr>
          <a:lstStyle/>
          <a:p>
            <a:pPr algn="just">
              <a:lnSpc>
                <a:spcPct val="150000"/>
              </a:lnSpc>
            </a:pPr>
            <a:r>
              <a:rPr lang="en-US" sz="1300" dirty="0">
                <a:latin typeface="Times New Roman" panose="02020603050405020304" pitchFamily="18" charset="0"/>
                <a:cs typeface="Times New Roman" panose="02020603050405020304" pitchFamily="18" charset="0"/>
              </a:rPr>
              <a:t>The US Accidents dataset encompasses over 7.7 million traffic accident records collected from February 2016 to March 2023, spanning 49 states and offering a comprehensive view of traffic patterns across the U.S. To ensure computational efficiency, a subset of 10,000 records was analyzed, retaining significant insights while optimizing processing.</a:t>
            </a:r>
          </a:p>
        </p:txBody>
      </p:sp>
      <p:sp>
        <p:nvSpPr>
          <p:cNvPr id="20" name="TextBox 19">
            <a:extLst>
              <a:ext uri="{FF2B5EF4-FFF2-40B4-BE49-F238E27FC236}">
                <a16:creationId xmlns:a16="http://schemas.microsoft.com/office/drawing/2014/main" id="{F582BD79-87BD-D6A9-E80D-991896B13B0B}"/>
              </a:ext>
            </a:extLst>
          </p:cNvPr>
          <p:cNvSpPr txBox="1"/>
          <p:nvPr/>
        </p:nvSpPr>
        <p:spPr>
          <a:xfrm>
            <a:off x="5268850" y="591958"/>
            <a:ext cx="2746789" cy="420274"/>
          </a:xfrm>
          <a:prstGeom prst="rect">
            <a:avLst/>
          </a:prstGeom>
        </p:spPr>
        <p:txBody>
          <a:bodyPr vert="horz" lIns="91440" tIns="45720" rIns="91440" bIns="45720" rtlCol="0">
            <a:normAutofit/>
          </a:bodyPr>
          <a:lstStyle/>
          <a:p>
            <a:pPr>
              <a:lnSpc>
                <a:spcPct val="90000"/>
              </a:lnSpc>
              <a:spcAft>
                <a:spcPts val="600"/>
              </a:spcAft>
            </a:pPr>
            <a:r>
              <a:rPr lang="en-US" sz="2000" b="1" spc="-18" dirty="0">
                <a:latin typeface="Times New Roman" panose="02020603050405020304" pitchFamily="18" charset="0"/>
                <a:cs typeface="Times New Roman" panose="02020603050405020304" pitchFamily="18" charset="0"/>
              </a:rPr>
              <a:t>Dataset Scope:</a:t>
            </a:r>
            <a:endParaRPr lang="en-US" sz="2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4D9EDC9-BB49-20CF-837E-647C22A7FFF7}"/>
              </a:ext>
            </a:extLst>
          </p:cNvPr>
          <p:cNvSpPr txBox="1"/>
          <p:nvPr/>
        </p:nvSpPr>
        <p:spPr>
          <a:xfrm>
            <a:off x="5608320" y="2072640"/>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5AEE575E-507D-2CED-7ABA-B2BCAC7104B0}"/>
              </a:ext>
            </a:extLst>
          </p:cNvPr>
          <p:cNvSpPr txBox="1"/>
          <p:nvPr/>
        </p:nvSpPr>
        <p:spPr>
          <a:xfrm>
            <a:off x="5268848" y="4194599"/>
            <a:ext cx="2046343" cy="707886"/>
          </a:xfrm>
          <a:prstGeom prst="rect">
            <a:avLst/>
          </a:prstGeom>
          <a:noFill/>
        </p:spPr>
        <p:txBody>
          <a:bodyPr wrap="square" rtlCol="0">
            <a:spAutoFit/>
          </a:bodyPr>
          <a:lstStyle/>
          <a:p>
            <a:r>
              <a:rPr lang="en-US" sz="2000" b="1" kern="0" spc="-18" dirty="0">
                <a:solidFill>
                  <a:srgbClr val="000000"/>
                </a:solidFill>
                <a:latin typeface="Times New Roman" panose="02020603050405020304" pitchFamily="18" charset="0"/>
                <a:ea typeface="Montserrat Bold" pitchFamily="34" charset="-122"/>
                <a:cs typeface="Times New Roman" panose="02020603050405020304" pitchFamily="18" charset="0"/>
              </a:rPr>
              <a:t>Key Attributes: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A55ADDE8-B75B-BA8B-673F-DF450E63A039}"/>
              </a:ext>
            </a:extLst>
          </p:cNvPr>
          <p:cNvSpPr txBox="1"/>
          <p:nvPr/>
        </p:nvSpPr>
        <p:spPr>
          <a:xfrm>
            <a:off x="5171913" y="2851215"/>
            <a:ext cx="6154982" cy="1256691"/>
          </a:xfrm>
          <a:prstGeom prst="rect">
            <a:avLst/>
          </a:prstGeom>
          <a:noFill/>
        </p:spPr>
        <p:txBody>
          <a:bodyPr wrap="square" rtlCol="0">
            <a:spAutoFit/>
          </a:bodyPr>
          <a:lstStyle/>
          <a:p>
            <a:pPr marL="228600" indent="-228600" algn="just">
              <a:lnSpc>
                <a:spcPct val="150000"/>
              </a:lnSpc>
              <a:spcBef>
                <a:spcPts val="1000"/>
              </a:spcBef>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The dataset, sourced from Kaggle, aggregates information from diverse public feeds, including law enforcement reports, traffic sensors, cameras, and data from US and state Departments of Transportation. The integration of these varied sources ensures a robust and multi-faceted dataset for comprehensive analysis.</a:t>
            </a:r>
          </a:p>
        </p:txBody>
      </p:sp>
      <p:sp>
        <p:nvSpPr>
          <p:cNvPr id="27" name="Content Placeholder 2">
            <a:extLst>
              <a:ext uri="{FF2B5EF4-FFF2-40B4-BE49-F238E27FC236}">
                <a16:creationId xmlns:a16="http://schemas.microsoft.com/office/drawing/2014/main" id="{64B39DEB-87E1-F2F8-B5BD-9136583A0A81}"/>
              </a:ext>
            </a:extLst>
          </p:cNvPr>
          <p:cNvSpPr txBox="1">
            <a:spLocks/>
          </p:cNvSpPr>
          <p:nvPr/>
        </p:nvSpPr>
        <p:spPr>
          <a:xfrm>
            <a:off x="5206079" y="4537446"/>
            <a:ext cx="6217751" cy="1256691"/>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Key attributes include accident location (latitude and longitude), occurrence time, weather conditions (temperature, wind speed, visibility), and severity classifications.</a:t>
            </a:r>
          </a:p>
          <a:p>
            <a:pPr algn="just">
              <a:lnSpc>
                <a:spcPct val="170000"/>
              </a:lnSpc>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These attributes allow for in-depth analysis of factors contributing to traffic accidents.</a:t>
            </a:r>
          </a:p>
        </p:txBody>
      </p:sp>
      <p:sp>
        <p:nvSpPr>
          <p:cNvPr id="29" name="TextBox 28">
            <a:extLst>
              <a:ext uri="{FF2B5EF4-FFF2-40B4-BE49-F238E27FC236}">
                <a16:creationId xmlns:a16="http://schemas.microsoft.com/office/drawing/2014/main" id="{38B90228-5084-813C-FCAE-5EF7DB043779}"/>
              </a:ext>
            </a:extLst>
          </p:cNvPr>
          <p:cNvSpPr txBox="1"/>
          <p:nvPr/>
        </p:nvSpPr>
        <p:spPr>
          <a:xfrm>
            <a:off x="5268848" y="2510811"/>
            <a:ext cx="1712841"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Data</a:t>
            </a:r>
            <a:r>
              <a:rPr lang="en-US" sz="2000" b="1" dirty="0"/>
              <a:t> </a:t>
            </a:r>
            <a:r>
              <a:rPr lang="en-US" sz="2000" b="1" dirty="0">
                <a:latin typeface="Times New Roman" panose="02020603050405020304" pitchFamily="18" charset="0"/>
                <a:cs typeface="Times New Roman" panose="02020603050405020304" pitchFamily="18" charset="0"/>
              </a:rPr>
              <a:t>Sources</a:t>
            </a:r>
            <a:r>
              <a:rPr lang="en-US" sz="2000" dirty="0"/>
              <a:t>:</a:t>
            </a:r>
          </a:p>
        </p:txBody>
      </p:sp>
    </p:spTree>
    <p:extLst>
      <p:ext uri="{BB962C8B-B14F-4D97-AF65-F5344CB8AC3E}">
        <p14:creationId xmlns:p14="http://schemas.microsoft.com/office/powerpoint/2010/main" val="241704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047578"/>
          </a:xfrm>
          <a:prstGeom prst="rect">
            <a:avLst/>
          </a:prstGeom>
        </p:spPr>
      </p:pic>
      <p:sp>
        <p:nvSpPr>
          <p:cNvPr id="3" name="Text 0"/>
          <p:cNvSpPr/>
          <p:nvPr/>
        </p:nvSpPr>
        <p:spPr>
          <a:xfrm>
            <a:off x="573286" y="2619871"/>
            <a:ext cx="5006479" cy="465336"/>
          </a:xfrm>
          <a:prstGeom prst="rect">
            <a:avLst/>
          </a:prstGeom>
          <a:noFill/>
          <a:ln/>
        </p:spPr>
        <p:txBody>
          <a:bodyPr wrap="none" lIns="0" tIns="0" rIns="0" bIns="0" rtlCol="0" anchor="t"/>
          <a:lstStyle/>
          <a:p>
            <a:pPr>
              <a:lnSpc>
                <a:spcPts val="3625"/>
              </a:lnSpc>
            </a:pPr>
            <a:r>
              <a:rPr lang="en-US" sz="2917" b="1" kern="0" spc="-29" dirty="0">
                <a:solidFill>
                  <a:srgbClr val="000000"/>
                </a:solidFill>
                <a:latin typeface="Montserrat Bold" pitchFamily="34" charset="0"/>
                <a:ea typeface="Montserrat Bold" pitchFamily="34" charset="-122"/>
                <a:cs typeface="Montserrat Bold" pitchFamily="34" charset="-120"/>
              </a:rPr>
              <a:t>What Types Data</a:t>
            </a:r>
            <a:endParaRPr lang="en-US" sz="2917" dirty="0"/>
          </a:p>
        </p:txBody>
      </p:sp>
      <p:sp>
        <p:nvSpPr>
          <p:cNvPr id="4" name="Shape 1"/>
          <p:cNvSpPr/>
          <p:nvPr/>
        </p:nvSpPr>
        <p:spPr>
          <a:xfrm>
            <a:off x="573286" y="3330872"/>
            <a:ext cx="5440858" cy="1395512"/>
          </a:xfrm>
          <a:prstGeom prst="roundRect">
            <a:avLst>
              <a:gd name="adj" fmla="val 1761"/>
            </a:avLst>
          </a:prstGeom>
          <a:solidFill>
            <a:srgbClr val="F2EEEE"/>
          </a:solidFill>
          <a:ln/>
        </p:spPr>
        <p:txBody>
          <a:bodyPr/>
          <a:lstStyle/>
          <a:p>
            <a:endParaRPr lang="en-IN" sz="1500"/>
          </a:p>
        </p:txBody>
      </p:sp>
      <p:sp>
        <p:nvSpPr>
          <p:cNvPr id="5" name="Text 2"/>
          <p:cNvSpPr/>
          <p:nvPr/>
        </p:nvSpPr>
        <p:spPr>
          <a:xfrm>
            <a:off x="737096" y="3494683"/>
            <a:ext cx="1861443" cy="232668"/>
          </a:xfrm>
          <a:prstGeom prst="rect">
            <a:avLst/>
          </a:prstGeom>
          <a:noFill/>
          <a:ln/>
        </p:spPr>
        <p:txBody>
          <a:bodyPr wrap="none" lIns="0" tIns="0" rIns="0" bIns="0" rtlCol="0" anchor="t"/>
          <a:lstStyle/>
          <a:p>
            <a:pPr>
              <a:lnSpc>
                <a:spcPts val="1792"/>
              </a:lnSpc>
            </a:pPr>
            <a:r>
              <a:rPr lang="en-US" sz="1458" b="1" kern="0" spc="-15" dirty="0">
                <a:solidFill>
                  <a:srgbClr val="3D3838"/>
                </a:solidFill>
                <a:latin typeface="Montserrat Bold" pitchFamily="34" charset="0"/>
                <a:ea typeface="Montserrat Bold" pitchFamily="34" charset="-122"/>
                <a:cs typeface="Montserrat Bold" pitchFamily="34" charset="-120"/>
              </a:rPr>
              <a:t>Numerical Data</a:t>
            </a:r>
            <a:endParaRPr lang="en-US" sz="1458" dirty="0"/>
          </a:p>
        </p:txBody>
      </p:sp>
      <p:sp>
        <p:nvSpPr>
          <p:cNvPr id="6" name="Text 3"/>
          <p:cNvSpPr/>
          <p:nvPr/>
        </p:nvSpPr>
        <p:spPr>
          <a:xfrm>
            <a:off x="737096" y="3825577"/>
            <a:ext cx="5113238" cy="736997"/>
          </a:xfrm>
          <a:prstGeom prst="rect">
            <a:avLst/>
          </a:prstGeom>
          <a:noFill/>
          <a:ln/>
        </p:spPr>
        <p:txBody>
          <a:bodyPr wrap="square" lIns="0" tIns="0" rIns="0" bIns="0" rtlCol="0" anchor="t"/>
          <a:lstStyle/>
          <a:p>
            <a:pPr algn="just">
              <a:lnSpc>
                <a:spcPts val="1917"/>
              </a:lnSpc>
            </a:pPr>
            <a:r>
              <a:rPr lang="en-US" sz="1250" dirty="0">
                <a:solidFill>
                  <a:srgbClr val="3D3838"/>
                </a:solidFill>
                <a:latin typeface="Times New Roman" panose="02020603050405020304" pitchFamily="18" charset="0"/>
                <a:ea typeface="Source Sans Pro" pitchFamily="34" charset="-122"/>
                <a:cs typeface="Times New Roman" panose="02020603050405020304" pitchFamily="18" charset="0"/>
              </a:rPr>
              <a:t>Includes continuous variables such as temperature, visibility distance, and speed limits. These quantitative measures provide precise insights into environmental conditions during accidents.</a:t>
            </a:r>
            <a:endParaRPr lang="en-US" sz="1250" dirty="0">
              <a:latin typeface="Times New Roman" panose="02020603050405020304" pitchFamily="18" charset="0"/>
              <a:cs typeface="Times New Roman" panose="02020603050405020304" pitchFamily="18" charset="0"/>
            </a:endParaRPr>
          </a:p>
        </p:txBody>
      </p:sp>
      <p:sp>
        <p:nvSpPr>
          <p:cNvPr id="7" name="Shape 4"/>
          <p:cNvSpPr/>
          <p:nvPr/>
        </p:nvSpPr>
        <p:spPr>
          <a:xfrm>
            <a:off x="6177955" y="3330872"/>
            <a:ext cx="5440858" cy="1395512"/>
          </a:xfrm>
          <a:prstGeom prst="roundRect">
            <a:avLst>
              <a:gd name="adj" fmla="val 1761"/>
            </a:avLst>
          </a:prstGeom>
          <a:solidFill>
            <a:srgbClr val="F2EEEE"/>
          </a:solidFill>
          <a:ln/>
        </p:spPr>
        <p:txBody>
          <a:bodyPr/>
          <a:lstStyle/>
          <a:p>
            <a:endParaRPr lang="en-IN" sz="1500"/>
          </a:p>
        </p:txBody>
      </p:sp>
      <p:sp>
        <p:nvSpPr>
          <p:cNvPr id="8" name="Text 5"/>
          <p:cNvSpPr/>
          <p:nvPr/>
        </p:nvSpPr>
        <p:spPr>
          <a:xfrm>
            <a:off x="6341765" y="3494683"/>
            <a:ext cx="1861443" cy="232668"/>
          </a:xfrm>
          <a:prstGeom prst="rect">
            <a:avLst/>
          </a:prstGeom>
          <a:noFill/>
          <a:ln/>
        </p:spPr>
        <p:txBody>
          <a:bodyPr wrap="none" lIns="0" tIns="0" rIns="0" bIns="0" rtlCol="0" anchor="t"/>
          <a:lstStyle/>
          <a:p>
            <a:pPr>
              <a:lnSpc>
                <a:spcPts val="1792"/>
              </a:lnSpc>
            </a:pPr>
            <a:r>
              <a:rPr lang="en-US" sz="1458" b="1" kern="0" spc="-15" dirty="0">
                <a:solidFill>
                  <a:srgbClr val="3D3838"/>
                </a:solidFill>
                <a:latin typeface="Montserrat Bold" pitchFamily="34" charset="0"/>
                <a:ea typeface="Montserrat Bold" pitchFamily="34" charset="-122"/>
                <a:cs typeface="Montserrat Bold" pitchFamily="34" charset="-120"/>
              </a:rPr>
              <a:t>Categorical Data</a:t>
            </a:r>
            <a:endParaRPr lang="en-US" sz="1458" dirty="0"/>
          </a:p>
        </p:txBody>
      </p:sp>
      <p:sp>
        <p:nvSpPr>
          <p:cNvPr id="9" name="Text 6"/>
          <p:cNvSpPr/>
          <p:nvPr/>
        </p:nvSpPr>
        <p:spPr>
          <a:xfrm>
            <a:off x="6341765" y="3825577"/>
            <a:ext cx="5113238" cy="736997"/>
          </a:xfrm>
          <a:prstGeom prst="rect">
            <a:avLst/>
          </a:prstGeom>
          <a:noFill/>
          <a:ln/>
        </p:spPr>
        <p:txBody>
          <a:bodyPr wrap="square" lIns="0" tIns="0" rIns="0" bIns="0" rtlCol="0" anchor="t"/>
          <a:lstStyle/>
          <a:p>
            <a:pPr algn="just">
              <a:lnSpc>
                <a:spcPts val="1917"/>
              </a:lnSpc>
            </a:pPr>
            <a:r>
              <a:rPr lang="en-US" sz="1250" dirty="0">
                <a:solidFill>
                  <a:srgbClr val="3D3838"/>
                </a:solidFill>
                <a:latin typeface="Times New Roman" panose="02020603050405020304" pitchFamily="18" charset="0"/>
                <a:ea typeface="Source Sans Pro" pitchFamily="34" charset="-122"/>
                <a:cs typeface="Times New Roman" panose="02020603050405020304" pitchFamily="18" charset="0"/>
              </a:rPr>
              <a:t>Encompasses qualitative attributes like weather conditions (e.g., sunny, rainy, foggy) and accident severity levels. These categories allow for classification and pattern recognition in accident occurrences.</a:t>
            </a:r>
            <a:endParaRPr lang="en-US" sz="1250" dirty="0">
              <a:latin typeface="Times New Roman" panose="02020603050405020304" pitchFamily="18" charset="0"/>
              <a:cs typeface="Times New Roman" panose="02020603050405020304" pitchFamily="18" charset="0"/>
            </a:endParaRPr>
          </a:p>
        </p:txBody>
      </p:sp>
      <p:sp>
        <p:nvSpPr>
          <p:cNvPr id="10" name="Shape 7"/>
          <p:cNvSpPr/>
          <p:nvPr/>
        </p:nvSpPr>
        <p:spPr>
          <a:xfrm>
            <a:off x="573286" y="4890194"/>
            <a:ext cx="5440858" cy="1395512"/>
          </a:xfrm>
          <a:prstGeom prst="roundRect">
            <a:avLst>
              <a:gd name="adj" fmla="val 1761"/>
            </a:avLst>
          </a:prstGeom>
          <a:solidFill>
            <a:srgbClr val="F2EEEE"/>
          </a:solidFill>
          <a:ln/>
        </p:spPr>
        <p:txBody>
          <a:bodyPr/>
          <a:lstStyle/>
          <a:p>
            <a:endParaRPr lang="en-IN" sz="1500"/>
          </a:p>
        </p:txBody>
      </p:sp>
      <p:sp>
        <p:nvSpPr>
          <p:cNvPr id="11" name="Text 8"/>
          <p:cNvSpPr/>
          <p:nvPr/>
        </p:nvSpPr>
        <p:spPr>
          <a:xfrm>
            <a:off x="737096" y="5054005"/>
            <a:ext cx="1861443" cy="232668"/>
          </a:xfrm>
          <a:prstGeom prst="rect">
            <a:avLst/>
          </a:prstGeom>
          <a:noFill/>
          <a:ln/>
        </p:spPr>
        <p:txBody>
          <a:bodyPr wrap="none" lIns="0" tIns="0" rIns="0" bIns="0" rtlCol="0" anchor="t"/>
          <a:lstStyle/>
          <a:p>
            <a:pPr>
              <a:lnSpc>
                <a:spcPts val="1792"/>
              </a:lnSpc>
            </a:pPr>
            <a:r>
              <a:rPr lang="en-US" sz="1458" b="1" kern="0" spc="-15" dirty="0">
                <a:solidFill>
                  <a:srgbClr val="3D3838"/>
                </a:solidFill>
                <a:latin typeface="Montserrat Bold" pitchFamily="34" charset="0"/>
                <a:ea typeface="Montserrat Bold" pitchFamily="34" charset="-122"/>
                <a:cs typeface="Montserrat Bold" pitchFamily="34" charset="-120"/>
              </a:rPr>
              <a:t>Temporal Data</a:t>
            </a:r>
            <a:endParaRPr lang="en-US" sz="1458" dirty="0"/>
          </a:p>
        </p:txBody>
      </p:sp>
      <p:sp>
        <p:nvSpPr>
          <p:cNvPr id="12" name="Text 9"/>
          <p:cNvSpPr/>
          <p:nvPr/>
        </p:nvSpPr>
        <p:spPr>
          <a:xfrm>
            <a:off x="737096" y="5384899"/>
            <a:ext cx="5113238" cy="736997"/>
          </a:xfrm>
          <a:prstGeom prst="rect">
            <a:avLst/>
          </a:prstGeom>
          <a:noFill/>
          <a:ln/>
        </p:spPr>
        <p:txBody>
          <a:bodyPr wrap="square" lIns="0" tIns="0" rIns="0" bIns="0" rtlCol="0" anchor="t"/>
          <a:lstStyle/>
          <a:p>
            <a:pPr algn="just">
              <a:lnSpc>
                <a:spcPts val="1917"/>
              </a:lnSpc>
            </a:pPr>
            <a:r>
              <a:rPr lang="en-US" sz="1250" dirty="0">
                <a:solidFill>
                  <a:srgbClr val="3D3838"/>
                </a:solidFill>
                <a:latin typeface="Times New Roman" panose="02020603050405020304" pitchFamily="18" charset="0"/>
                <a:ea typeface="Source Sans Pro" pitchFamily="34" charset="-122"/>
                <a:cs typeface="Times New Roman" panose="02020603050405020304" pitchFamily="18" charset="0"/>
              </a:rPr>
              <a:t>Captures the time and date of accidents, enabling analysis of trends across different time scales (hourly, daily, seasonal). This temporal dimension is crucial for understanding accident frequency patterns.</a:t>
            </a:r>
            <a:endParaRPr lang="en-US" sz="1250" dirty="0">
              <a:latin typeface="Times New Roman" panose="02020603050405020304" pitchFamily="18" charset="0"/>
              <a:cs typeface="Times New Roman" panose="02020603050405020304" pitchFamily="18" charset="0"/>
            </a:endParaRPr>
          </a:p>
        </p:txBody>
      </p:sp>
      <p:sp>
        <p:nvSpPr>
          <p:cNvPr id="13" name="Shape 10"/>
          <p:cNvSpPr/>
          <p:nvPr/>
        </p:nvSpPr>
        <p:spPr>
          <a:xfrm>
            <a:off x="6177955" y="4890194"/>
            <a:ext cx="5440858" cy="1395512"/>
          </a:xfrm>
          <a:prstGeom prst="roundRect">
            <a:avLst>
              <a:gd name="adj" fmla="val 1761"/>
            </a:avLst>
          </a:prstGeom>
          <a:solidFill>
            <a:srgbClr val="F2EEEE"/>
          </a:solidFill>
          <a:ln/>
        </p:spPr>
        <p:txBody>
          <a:bodyPr/>
          <a:lstStyle/>
          <a:p>
            <a:endParaRPr lang="en-IN" sz="1500"/>
          </a:p>
        </p:txBody>
      </p:sp>
      <p:sp>
        <p:nvSpPr>
          <p:cNvPr id="14" name="Text 11"/>
          <p:cNvSpPr/>
          <p:nvPr/>
        </p:nvSpPr>
        <p:spPr>
          <a:xfrm>
            <a:off x="6341765" y="5054005"/>
            <a:ext cx="1861443" cy="232668"/>
          </a:xfrm>
          <a:prstGeom prst="rect">
            <a:avLst/>
          </a:prstGeom>
          <a:noFill/>
          <a:ln/>
        </p:spPr>
        <p:txBody>
          <a:bodyPr wrap="none" lIns="0" tIns="0" rIns="0" bIns="0" rtlCol="0" anchor="t"/>
          <a:lstStyle/>
          <a:p>
            <a:pPr>
              <a:lnSpc>
                <a:spcPts val="1792"/>
              </a:lnSpc>
            </a:pPr>
            <a:r>
              <a:rPr lang="en-US" sz="1458" b="1" kern="0" spc="-15" dirty="0">
                <a:solidFill>
                  <a:srgbClr val="3D3838"/>
                </a:solidFill>
                <a:latin typeface="Montserrat Bold" pitchFamily="34" charset="0"/>
                <a:ea typeface="Montserrat Bold" pitchFamily="34" charset="-122"/>
                <a:cs typeface="Montserrat Bold" pitchFamily="34" charset="-120"/>
              </a:rPr>
              <a:t>Geospatial Data</a:t>
            </a:r>
            <a:endParaRPr lang="en-US" sz="1458" dirty="0"/>
          </a:p>
        </p:txBody>
      </p:sp>
      <p:sp>
        <p:nvSpPr>
          <p:cNvPr id="15" name="Text 12"/>
          <p:cNvSpPr/>
          <p:nvPr/>
        </p:nvSpPr>
        <p:spPr>
          <a:xfrm>
            <a:off x="6341765" y="5384899"/>
            <a:ext cx="5113238" cy="736997"/>
          </a:xfrm>
          <a:prstGeom prst="rect">
            <a:avLst/>
          </a:prstGeom>
          <a:noFill/>
          <a:ln/>
        </p:spPr>
        <p:txBody>
          <a:bodyPr wrap="square" lIns="0" tIns="0" rIns="0" bIns="0" rtlCol="0" anchor="t"/>
          <a:lstStyle/>
          <a:p>
            <a:pPr algn="just">
              <a:lnSpc>
                <a:spcPts val="1917"/>
              </a:lnSpc>
            </a:pPr>
            <a:r>
              <a:rPr lang="en-US" sz="1250" dirty="0">
                <a:solidFill>
                  <a:srgbClr val="3D3838"/>
                </a:solidFill>
                <a:latin typeface="Times New Roman" panose="02020603050405020304" pitchFamily="18" charset="0"/>
                <a:ea typeface="Source Sans Pro" pitchFamily="34" charset="-122"/>
                <a:cs typeface="Times New Roman" panose="02020603050405020304" pitchFamily="18" charset="0"/>
              </a:rPr>
              <a:t>Includes location coordinates and road type information, facilitating geographical analysis and identification of accident-prone areas or road segments.</a:t>
            </a:r>
            <a:endParaRPr lang="en-US" sz="12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2343" y="688678"/>
            <a:ext cx="9486900" cy="521394"/>
          </a:xfrm>
          <a:prstGeom prst="rect">
            <a:avLst/>
          </a:prstGeom>
          <a:noFill/>
          <a:ln/>
        </p:spPr>
        <p:txBody>
          <a:bodyPr wrap="none" lIns="0" tIns="0" rIns="0" bIns="0" rtlCol="0" anchor="t"/>
          <a:lstStyle/>
          <a:p>
            <a:pPr>
              <a:lnSpc>
                <a:spcPts val="4083"/>
              </a:lnSpc>
            </a:pPr>
            <a:r>
              <a:rPr lang="en-US" sz="3250" b="1" kern="0" spc="-32" dirty="0">
                <a:solidFill>
                  <a:srgbClr val="000000"/>
                </a:solidFill>
                <a:latin typeface="Montserrat Bold" pitchFamily="34" charset="0"/>
                <a:ea typeface="Montserrat Bold" pitchFamily="34" charset="-122"/>
                <a:cs typeface="Montserrat Bold" pitchFamily="34" charset="-120"/>
              </a:rPr>
              <a:t>Data Mining Task: Classification Approaches</a:t>
            </a:r>
            <a:endParaRPr lang="en-US" sz="3250" dirty="0"/>
          </a:p>
        </p:txBody>
      </p:sp>
      <p:pic>
        <p:nvPicPr>
          <p:cNvPr id="3" name="Image 0" descr="preencoded.png"/>
          <p:cNvPicPr>
            <a:picLocks noChangeAspect="1"/>
          </p:cNvPicPr>
          <p:nvPr/>
        </p:nvPicPr>
        <p:blipFill>
          <a:blip r:embed="rId3"/>
          <a:stretch>
            <a:fillRect/>
          </a:stretch>
        </p:blipFill>
        <p:spPr>
          <a:xfrm>
            <a:off x="642343" y="1577082"/>
            <a:ext cx="2726829" cy="734119"/>
          </a:xfrm>
          <a:prstGeom prst="rect">
            <a:avLst/>
          </a:prstGeom>
        </p:spPr>
      </p:pic>
      <p:sp>
        <p:nvSpPr>
          <p:cNvPr id="4" name="Text 1"/>
          <p:cNvSpPr/>
          <p:nvPr/>
        </p:nvSpPr>
        <p:spPr>
          <a:xfrm>
            <a:off x="825798" y="2586434"/>
            <a:ext cx="2085678" cy="260648"/>
          </a:xfrm>
          <a:prstGeom prst="rect">
            <a:avLst/>
          </a:prstGeom>
          <a:noFill/>
          <a:ln/>
        </p:spPr>
        <p:txBody>
          <a:bodyPr wrap="none" lIns="0" tIns="0" rIns="0" bIns="0" rtlCol="0" anchor="t"/>
          <a:lstStyle/>
          <a:p>
            <a:pPr>
              <a:lnSpc>
                <a:spcPts val="2042"/>
              </a:lnSpc>
            </a:pPr>
            <a:r>
              <a:rPr lang="en-US" sz="1625" b="1" kern="0" spc="-17" dirty="0">
                <a:solidFill>
                  <a:srgbClr val="3D3838"/>
                </a:solidFill>
                <a:latin typeface="Montserrat Bold" pitchFamily="34" charset="0"/>
                <a:ea typeface="Montserrat Bold" pitchFamily="34" charset="-122"/>
                <a:cs typeface="Montserrat Bold" pitchFamily="34" charset="-120"/>
              </a:rPr>
              <a:t>Problem Definition</a:t>
            </a:r>
            <a:endParaRPr lang="en-US" sz="1625" dirty="0"/>
          </a:p>
        </p:txBody>
      </p:sp>
      <p:sp>
        <p:nvSpPr>
          <p:cNvPr id="5" name="Text 2"/>
          <p:cNvSpPr/>
          <p:nvPr/>
        </p:nvSpPr>
        <p:spPr>
          <a:xfrm>
            <a:off x="699343" y="3025128"/>
            <a:ext cx="2543373" cy="3028653"/>
          </a:xfrm>
          <a:prstGeom prst="rect">
            <a:avLst/>
          </a:prstGeom>
          <a:noFill/>
          <a:ln/>
        </p:spPr>
        <p:txBody>
          <a:bodyPr wrap="square" lIns="0" tIns="0" rIns="0" bIns="0" rtlCol="0" anchor="t"/>
          <a:lstStyle/>
          <a:p>
            <a:pPr algn="ctr">
              <a:lnSpc>
                <a:spcPct val="150000"/>
              </a:lnSpc>
            </a:pPr>
            <a:r>
              <a:rPr lang="en-US" sz="1417" dirty="0">
                <a:solidFill>
                  <a:srgbClr val="3D3838"/>
                </a:solidFill>
                <a:latin typeface="Times New Roman" panose="02020603050405020304" pitchFamily="18" charset="0"/>
                <a:ea typeface="Source Sans Pro" pitchFamily="34" charset="-122"/>
                <a:cs typeface="Times New Roman" panose="02020603050405020304" pitchFamily="18" charset="0"/>
              </a:rPr>
              <a:t>The primary data mining task is classification, focusing on predicting accident severity based on various input features. This task can be approached as either a multiclass or binary classification problem, depending on the specific research objectives and desired granularity of results</a:t>
            </a:r>
            <a:r>
              <a:rPr lang="en-US" sz="1417" dirty="0">
                <a:solidFill>
                  <a:srgbClr val="3D3838"/>
                </a:solidFill>
                <a:latin typeface="Source Sans Pro" pitchFamily="34" charset="0"/>
                <a:ea typeface="Source Sans Pro" pitchFamily="34" charset="-122"/>
                <a:cs typeface="Source Sans Pro" pitchFamily="34" charset="-120"/>
              </a:rPr>
              <a:t>.</a:t>
            </a:r>
            <a:endParaRPr lang="en-US" sz="1417" dirty="0"/>
          </a:p>
        </p:txBody>
      </p:sp>
      <p:pic>
        <p:nvPicPr>
          <p:cNvPr id="6" name="Image 1" descr="preencoded.png"/>
          <p:cNvPicPr>
            <a:picLocks noChangeAspect="1"/>
          </p:cNvPicPr>
          <p:nvPr/>
        </p:nvPicPr>
        <p:blipFill>
          <a:blip r:embed="rId4"/>
          <a:stretch>
            <a:fillRect/>
          </a:stretch>
        </p:blipFill>
        <p:spPr>
          <a:xfrm>
            <a:off x="3369171" y="1577082"/>
            <a:ext cx="2726829" cy="734119"/>
          </a:xfrm>
          <a:prstGeom prst="rect">
            <a:avLst/>
          </a:prstGeom>
        </p:spPr>
      </p:pic>
      <p:sp>
        <p:nvSpPr>
          <p:cNvPr id="7" name="Text 3"/>
          <p:cNvSpPr/>
          <p:nvPr/>
        </p:nvSpPr>
        <p:spPr>
          <a:xfrm>
            <a:off x="3736080" y="2503833"/>
            <a:ext cx="2085678" cy="521295"/>
          </a:xfrm>
          <a:prstGeom prst="rect">
            <a:avLst/>
          </a:prstGeom>
          <a:noFill/>
          <a:ln/>
        </p:spPr>
        <p:txBody>
          <a:bodyPr wrap="square" lIns="0" tIns="0" rIns="0" bIns="0" rtlCol="0" anchor="t"/>
          <a:lstStyle/>
          <a:p>
            <a:pPr>
              <a:lnSpc>
                <a:spcPts val="2042"/>
              </a:lnSpc>
            </a:pPr>
            <a:r>
              <a:rPr lang="en-US" sz="1625" b="1" kern="0" spc="-17" dirty="0">
                <a:solidFill>
                  <a:srgbClr val="3D3838"/>
                </a:solidFill>
                <a:latin typeface="Montserrat Bold" pitchFamily="34" charset="0"/>
                <a:ea typeface="Montserrat Bold" pitchFamily="34" charset="-122"/>
                <a:cs typeface="Montserrat Bold" pitchFamily="34" charset="-120"/>
              </a:rPr>
              <a:t>Multiclass Classification</a:t>
            </a:r>
            <a:endParaRPr lang="en-US" sz="1625" dirty="0"/>
          </a:p>
        </p:txBody>
      </p:sp>
      <p:sp>
        <p:nvSpPr>
          <p:cNvPr id="8" name="Text 4"/>
          <p:cNvSpPr/>
          <p:nvPr/>
        </p:nvSpPr>
        <p:spPr>
          <a:xfrm>
            <a:off x="3552627" y="3030733"/>
            <a:ext cx="2359918" cy="2753320"/>
          </a:xfrm>
          <a:prstGeom prst="rect">
            <a:avLst/>
          </a:prstGeom>
          <a:noFill/>
          <a:ln/>
        </p:spPr>
        <p:txBody>
          <a:bodyPr wrap="square" lIns="0" tIns="0" rIns="0" bIns="0" rtlCol="0" anchor="t"/>
          <a:lstStyle/>
          <a:p>
            <a:pPr algn="ctr">
              <a:lnSpc>
                <a:spcPct val="150000"/>
              </a:lnSpc>
            </a:pPr>
            <a:r>
              <a:rPr lang="en-US" sz="1417" dirty="0">
                <a:solidFill>
                  <a:srgbClr val="3D3838"/>
                </a:solidFill>
                <a:latin typeface="Times New Roman" panose="02020603050405020304" pitchFamily="18" charset="0"/>
                <a:ea typeface="Source Sans Pro" pitchFamily="34" charset="-122"/>
                <a:cs typeface="Times New Roman" panose="02020603050405020304" pitchFamily="18" charset="0"/>
              </a:rPr>
              <a:t>In this approach, accidents are classified into multiple severity levels, typically ranging from minor to fatal. This method provides a more nuanced understanding of accident outcomes but may require more complex models and larger datasets for accurate predictions</a:t>
            </a:r>
            <a:r>
              <a:rPr lang="en-US" sz="1417" dirty="0">
                <a:solidFill>
                  <a:srgbClr val="3D3838"/>
                </a:solidFill>
                <a:latin typeface="Source Sans Pro" pitchFamily="34" charset="0"/>
                <a:ea typeface="Source Sans Pro" pitchFamily="34" charset="-122"/>
                <a:cs typeface="Source Sans Pro" pitchFamily="34" charset="-120"/>
              </a:rPr>
              <a:t>.</a:t>
            </a:r>
            <a:endParaRPr lang="en-US" sz="1417" dirty="0"/>
          </a:p>
        </p:txBody>
      </p:sp>
      <p:pic>
        <p:nvPicPr>
          <p:cNvPr id="9" name="Image 2" descr="preencoded.png"/>
          <p:cNvPicPr>
            <a:picLocks noChangeAspect="1"/>
          </p:cNvPicPr>
          <p:nvPr/>
        </p:nvPicPr>
        <p:blipFill>
          <a:blip r:embed="rId5"/>
          <a:stretch>
            <a:fillRect/>
          </a:stretch>
        </p:blipFill>
        <p:spPr>
          <a:xfrm>
            <a:off x="6096001" y="1577082"/>
            <a:ext cx="2726829" cy="734119"/>
          </a:xfrm>
          <a:prstGeom prst="rect">
            <a:avLst/>
          </a:prstGeom>
        </p:spPr>
      </p:pic>
      <p:sp>
        <p:nvSpPr>
          <p:cNvPr id="10" name="Text 5"/>
          <p:cNvSpPr/>
          <p:nvPr/>
        </p:nvSpPr>
        <p:spPr>
          <a:xfrm>
            <a:off x="6279454" y="2503833"/>
            <a:ext cx="2181126" cy="260648"/>
          </a:xfrm>
          <a:prstGeom prst="rect">
            <a:avLst/>
          </a:prstGeom>
          <a:noFill/>
          <a:ln/>
        </p:spPr>
        <p:txBody>
          <a:bodyPr wrap="none" lIns="0" tIns="0" rIns="0" bIns="0" rtlCol="0" anchor="t"/>
          <a:lstStyle/>
          <a:p>
            <a:pPr>
              <a:lnSpc>
                <a:spcPts val="2042"/>
              </a:lnSpc>
            </a:pPr>
            <a:r>
              <a:rPr lang="en-US" sz="1625" b="1" kern="0" spc="-17" dirty="0">
                <a:solidFill>
                  <a:srgbClr val="3D3838"/>
                </a:solidFill>
                <a:latin typeface="Montserrat Bold" pitchFamily="34" charset="0"/>
                <a:ea typeface="Montserrat Bold" pitchFamily="34" charset="-122"/>
                <a:cs typeface="Montserrat Bold" pitchFamily="34" charset="-120"/>
              </a:rPr>
              <a:t>Binary Classification</a:t>
            </a:r>
            <a:endParaRPr lang="en-US" sz="1625" dirty="0"/>
          </a:p>
        </p:txBody>
      </p:sp>
      <p:sp>
        <p:nvSpPr>
          <p:cNvPr id="11" name="Text 6"/>
          <p:cNvSpPr/>
          <p:nvPr/>
        </p:nvSpPr>
        <p:spPr>
          <a:xfrm>
            <a:off x="6279456" y="2970062"/>
            <a:ext cx="2359918" cy="3028653"/>
          </a:xfrm>
          <a:prstGeom prst="rect">
            <a:avLst/>
          </a:prstGeom>
          <a:noFill/>
          <a:ln/>
        </p:spPr>
        <p:txBody>
          <a:bodyPr wrap="square" lIns="0" tIns="0" rIns="0" bIns="0" rtlCol="0" anchor="t"/>
          <a:lstStyle/>
          <a:p>
            <a:pPr algn="ctr">
              <a:lnSpc>
                <a:spcPct val="150000"/>
              </a:lnSpc>
            </a:pPr>
            <a:r>
              <a:rPr lang="en-US" sz="1417" dirty="0">
                <a:solidFill>
                  <a:srgbClr val="3D3838"/>
                </a:solidFill>
                <a:latin typeface="Times New Roman" panose="02020603050405020304" pitchFamily="18" charset="0"/>
                <a:ea typeface="Source Sans Pro" pitchFamily="34" charset="-122"/>
                <a:cs typeface="Times New Roman" panose="02020603050405020304" pitchFamily="18" charset="0"/>
              </a:rPr>
              <a:t>As an alternative, the problem can be simplified to a binary classification task, distinguishing between severe (levels 3 and 4) and non-severe (levels 1 and 2) accidents. This approach may offer more robust predictions, especially with limited data, but at the cost of less detailed severity information.</a:t>
            </a:r>
            <a:endParaRPr lang="en-US" sz="1417"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8822830" y="1577082"/>
            <a:ext cx="2726829" cy="734119"/>
          </a:xfrm>
          <a:prstGeom prst="rect">
            <a:avLst/>
          </a:prstGeom>
        </p:spPr>
      </p:pic>
      <p:sp>
        <p:nvSpPr>
          <p:cNvPr id="13" name="Text 7"/>
          <p:cNvSpPr/>
          <p:nvPr/>
        </p:nvSpPr>
        <p:spPr>
          <a:xfrm>
            <a:off x="9006284" y="2503834"/>
            <a:ext cx="2359918" cy="521295"/>
          </a:xfrm>
          <a:prstGeom prst="rect">
            <a:avLst/>
          </a:prstGeom>
          <a:noFill/>
          <a:ln/>
        </p:spPr>
        <p:txBody>
          <a:bodyPr wrap="square" lIns="0" tIns="0" rIns="0" bIns="0" rtlCol="0" anchor="t"/>
          <a:lstStyle/>
          <a:p>
            <a:pPr>
              <a:lnSpc>
                <a:spcPts val="2042"/>
              </a:lnSpc>
            </a:pPr>
            <a:r>
              <a:rPr lang="en-US" sz="1625" b="1" kern="0" spc="-17" dirty="0">
                <a:solidFill>
                  <a:srgbClr val="3D3838"/>
                </a:solidFill>
                <a:latin typeface="Montserrat Bold" pitchFamily="34" charset="0"/>
                <a:ea typeface="Montserrat Bold" pitchFamily="34" charset="-122"/>
                <a:cs typeface="Montserrat Bold" pitchFamily="34" charset="-120"/>
              </a:rPr>
              <a:t>Model Selection and Evaluation</a:t>
            </a:r>
            <a:endParaRPr lang="en-US" sz="1625" dirty="0"/>
          </a:p>
        </p:txBody>
      </p:sp>
      <p:sp>
        <p:nvSpPr>
          <p:cNvPr id="14" name="Text 8"/>
          <p:cNvSpPr/>
          <p:nvPr/>
        </p:nvSpPr>
        <p:spPr>
          <a:xfrm>
            <a:off x="8949284" y="3107728"/>
            <a:ext cx="2359918" cy="2753320"/>
          </a:xfrm>
          <a:prstGeom prst="rect">
            <a:avLst/>
          </a:prstGeom>
          <a:noFill/>
          <a:ln/>
        </p:spPr>
        <p:txBody>
          <a:bodyPr wrap="square" lIns="0" tIns="0" rIns="0" bIns="0" rtlCol="0" anchor="t"/>
          <a:lstStyle/>
          <a:p>
            <a:pPr algn="ctr">
              <a:lnSpc>
                <a:spcPct val="150000"/>
              </a:lnSpc>
            </a:pPr>
            <a:r>
              <a:rPr lang="en-US" sz="1417" dirty="0">
                <a:solidFill>
                  <a:srgbClr val="3D3838"/>
                </a:solidFill>
                <a:latin typeface="Times New Roman" panose="02020603050405020304" pitchFamily="18" charset="0"/>
                <a:ea typeface="Source Sans Pro" pitchFamily="34" charset="-122"/>
                <a:cs typeface="Times New Roman" panose="02020603050405020304" pitchFamily="18" charset="0"/>
              </a:rPr>
              <a:t>Various classification algorithms, such as decision trees, random forests, and support vector machines, will be evaluated. Model performance will be assessed using metrics like accuracy, precision, recall, and F1-score, with cross-validation to ensure robustness.</a:t>
            </a:r>
            <a:endParaRPr lang="en-US" sz="141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47796C-A33C-BB61-6550-ABFD36B35024}"/>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57" name="Freeform: Shape 2056">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59" name="Freeform: Shape 2058">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050" name="Picture 2" descr="A professional infographic-style slide illustrating a structured methodology for a data analysis project. The slide has four sections, each represented with a step number and icons. Step 1: 'Exploratory Data Analysis (EDA)' with a bar chart and scatter plot icon. Step 2: 'Handling Missing Values' with a database icon and a warning symbol. Step 3: 'Outlier Detection and Treatment' with a boxplot icon and a magnifying glass symbol. Step 4: 'Feature Engineering and Encoding' with a gear and coding symbol. The design should include modern, minimalistic graphics, clean typography, and a white background. Layout is visually appealing with sequential flow and clear labels for each step.">
            <a:extLst>
              <a:ext uri="{FF2B5EF4-FFF2-40B4-BE49-F238E27FC236}">
                <a16:creationId xmlns:a16="http://schemas.microsoft.com/office/drawing/2014/main" id="{6900BE7C-B891-9C66-BD68-89976630B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063" b="12104"/>
          <a:stretch/>
        </p:blipFill>
        <p:spPr bwMode="auto">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extLst>
            <a:ext uri="{909E8E84-426E-40DD-AFC4-6F175D3DCCD1}">
              <a14:hiddenFill xmlns:a14="http://schemas.microsoft.com/office/drawing/2010/main">
                <a:solidFill>
                  <a:srgbClr val="FFFFFF"/>
                </a:solidFill>
              </a14:hiddenFill>
            </a:ext>
          </a:extLst>
        </p:spPr>
      </p:pic>
      <p:sp>
        <p:nvSpPr>
          <p:cNvPr id="2061" name="Freeform: Shape 2060">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7F832B9-038F-0759-0A16-C97DB3C91720}"/>
              </a:ext>
            </a:extLst>
          </p:cNvPr>
          <p:cNvSpPr txBox="1"/>
          <p:nvPr/>
        </p:nvSpPr>
        <p:spPr>
          <a:xfrm>
            <a:off x="6226629" y="2952206"/>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CE70F4D8-43A2-A3AD-0428-62C449ACAE52}"/>
              </a:ext>
            </a:extLst>
          </p:cNvPr>
          <p:cNvSpPr txBox="1"/>
          <p:nvPr/>
        </p:nvSpPr>
        <p:spPr>
          <a:xfrm>
            <a:off x="-77840" y="2782929"/>
            <a:ext cx="3283865" cy="707886"/>
          </a:xfrm>
          <a:prstGeom prst="rect">
            <a:avLst/>
          </a:prstGeom>
          <a:noFill/>
        </p:spPr>
        <p:txBody>
          <a:bodyPr wrap="square" rtlCol="0">
            <a:spAutoFit/>
          </a:bodyPr>
          <a:lstStyle/>
          <a:p>
            <a:r>
              <a:rPr lang="en-US" sz="4000" b="1" i="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4130982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1540</TotalTime>
  <Words>2320</Words>
  <Application>Microsoft Macintosh PowerPoint</Application>
  <PresentationFormat>Widescreen</PresentationFormat>
  <Paragraphs>251</Paragraphs>
  <Slides>33</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vt:i4>
      </vt:variant>
    </vt:vector>
  </HeadingPairs>
  <TitlesOfParts>
    <vt:vector size="47" baseType="lpstr">
      <vt:lpstr>DM Sans Semi Bold</vt:lpstr>
      <vt:lpstr>Google Sans</vt:lpstr>
      <vt:lpstr>Inter Medium</vt:lpstr>
      <vt:lpstr>Meiryo</vt:lpstr>
      <vt:lpstr>Montserrat Bold</vt:lpstr>
      <vt:lpstr>Source Sans Pro </vt:lpstr>
      <vt:lpstr>Aptos</vt:lpstr>
      <vt:lpstr>Aptos Display</vt:lpstr>
      <vt:lpstr>Arial</vt:lpstr>
      <vt:lpstr>Calibri</vt:lpstr>
      <vt:lpstr>Roboto</vt:lpstr>
      <vt:lpstr>Source Sans Pro</vt:lpstr>
      <vt:lpstr>Times New Roman</vt:lpstr>
      <vt:lpstr>Office Theme</vt:lpstr>
      <vt:lpstr>PowerPoint Presentation</vt:lpstr>
      <vt:lpstr>US Accidents (2016 – 2023)</vt:lpstr>
      <vt:lpstr>PowerPoint Presentation</vt:lpstr>
      <vt:lpstr>PowerPoint Presentation</vt:lpstr>
      <vt:lpstr>PowerPoint Presentation</vt:lpstr>
      <vt:lpstr>Dataset Overview and Characteristics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Pratik Prakash Harlikar</dc:creator>
  <cp:lastModifiedBy>Pratik Prakash Harlikar</cp:lastModifiedBy>
  <cp:revision>9</cp:revision>
  <dcterms:created xsi:type="dcterms:W3CDTF">2024-12-03T01:05:19Z</dcterms:created>
  <dcterms:modified xsi:type="dcterms:W3CDTF">2024-12-04T03:15:48Z</dcterms:modified>
</cp:coreProperties>
</file>